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7" r:id="rId9"/>
    <p:sldId id="269" r:id="rId10"/>
    <p:sldId id="262" r:id="rId11"/>
    <p:sldId id="268" r:id="rId12"/>
    <p:sldId id="321" r:id="rId13"/>
    <p:sldId id="263" r:id="rId14"/>
    <p:sldId id="270" r:id="rId15"/>
    <p:sldId id="271" r:id="rId16"/>
    <p:sldId id="272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8" r:id="rId43"/>
    <p:sldId id="287" r:id="rId44"/>
    <p:sldId id="295" r:id="rId45"/>
    <p:sldId id="289" r:id="rId46"/>
    <p:sldId id="290" r:id="rId47"/>
    <p:sldId id="291" r:id="rId48"/>
    <p:sldId id="292" r:id="rId49"/>
    <p:sldId id="293" r:id="rId50"/>
    <p:sldId id="294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296" r:id="rId64"/>
    <p:sldId id="297" r:id="rId65"/>
    <p:sldId id="299" r:id="rId66"/>
    <p:sldId id="298" r:id="rId67"/>
    <p:sldId id="300" r:id="rId68"/>
    <p:sldId id="350" r:id="rId69"/>
    <p:sldId id="351" r:id="rId70"/>
    <p:sldId id="352" r:id="rId71"/>
    <p:sldId id="353" r:id="rId72"/>
    <p:sldId id="301" r:id="rId73"/>
    <p:sldId id="354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22" r:id="rId89"/>
    <p:sldId id="316" r:id="rId90"/>
    <p:sldId id="317" r:id="rId91"/>
    <p:sldId id="319" r:id="rId92"/>
    <p:sldId id="318" r:id="rId93"/>
    <p:sldId id="323" r:id="rId94"/>
    <p:sldId id="324" r:id="rId95"/>
    <p:sldId id="320" r:id="rId96"/>
    <p:sldId id="325" r:id="rId97"/>
    <p:sldId id="355" r:id="rId98"/>
    <p:sldId id="357" r:id="rId99"/>
    <p:sldId id="356" r:id="rId100"/>
    <p:sldId id="358" r:id="rId101"/>
    <p:sldId id="359" r:id="rId102"/>
    <p:sldId id="360" r:id="rId103"/>
    <p:sldId id="361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00D4652-4C72-4D32-BBE1-46E9845ABDCA}" type="datetimeFigureOut">
              <a:rPr lang="ko-KR" altLang="en-US" smtClean="0"/>
              <a:pPr/>
              <a:t>2017-08-28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A86E297-C42A-481D-BF1B-18734EF189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800" b="1" dirty="0" smtClean="0">
                <a:solidFill>
                  <a:srgbClr val="000000"/>
                </a:solidFill>
                <a:latin typeface="+mj-ea"/>
              </a:rPr>
              <a:t>SELECT </a:t>
            </a:r>
            <a:r>
              <a:rPr lang="ko-KR" altLang="en-US" sz="2800" b="1" dirty="0" smtClean="0">
                <a:solidFill>
                  <a:srgbClr val="000000"/>
                </a:solidFill>
                <a:latin typeface="+mj-ea"/>
              </a:rPr>
              <a:t>문</a:t>
            </a: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r>
              <a:rPr lang="ko-KR" altLang="en-US" sz="2800" b="1" dirty="0" smtClean="0">
                <a:solidFill>
                  <a:srgbClr val="000000"/>
                </a:solidFill>
                <a:latin typeface="+mj-ea"/>
              </a:rPr>
              <a:t>조건에 맞는 자료 조회</a:t>
            </a:r>
          </a:p>
          <a:p>
            <a:pPr latinLnBrk="0">
              <a:buFont typeface="Wingdings" pitchFamily="2" charset="2"/>
              <a:buChar char="v"/>
            </a:pP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r>
              <a:rPr lang="ko-KR" altLang="en-US" sz="2800" b="1" dirty="0" smtClean="0">
                <a:solidFill>
                  <a:srgbClr val="000000"/>
                </a:solidFill>
                <a:latin typeface="+mj-ea"/>
              </a:rPr>
              <a:t>정렬과 중복 행 제거</a:t>
            </a: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r>
              <a:rPr lang="ko-KR" altLang="en-US" sz="2800" b="1" dirty="0" smtClean="0">
                <a:solidFill>
                  <a:srgbClr val="000000"/>
                </a:solidFill>
                <a:latin typeface="+mj-ea"/>
              </a:rPr>
              <a:t>그룹 함수</a:t>
            </a:r>
          </a:p>
          <a:p>
            <a:pPr latinLnBrk="0">
              <a:buFont typeface="Wingdings" pitchFamily="2" charset="2"/>
              <a:buChar char="v"/>
            </a:pPr>
            <a:endParaRPr lang="ko-KR" altLang="en-US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ko-KR" altLang="en-US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ko-KR" altLang="en-US" sz="2800" b="1" dirty="0" smtClean="0">
              <a:solidFill>
                <a:srgbClr val="000000"/>
              </a:solidFill>
              <a:latin typeface="+mj-ea"/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800" b="1" dirty="0" smtClean="0">
              <a:solidFill>
                <a:srgbClr val="000000"/>
              </a:solidFill>
              <a:latin typeface="+mj-ea"/>
            </a:endParaRPr>
          </a:p>
          <a:p>
            <a:pPr>
              <a:buFont typeface="Wingdings" pitchFamily="2" charset="2"/>
              <a:buChar char="v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i="1" dirty="0" smtClean="0">
                <a:solidFill>
                  <a:srgbClr val="1749D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HY헤드라인M" pitchFamily="18" charset="-127"/>
              </a:rPr>
              <a:t>INDEX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45"/>
          <p:cNvSpPr>
            <a:spLocks noChangeArrowheads="1"/>
          </p:cNvSpPr>
          <p:nvPr/>
        </p:nvSpPr>
        <p:spPr bwMode="auto">
          <a:xfrm>
            <a:off x="742181" y="1506843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 Box 446"/>
          <p:cNvSpPr txBox="1">
            <a:spLocks noChangeArrowheads="1"/>
          </p:cNvSpPr>
          <p:nvPr/>
        </p:nvSpPr>
        <p:spPr bwMode="auto">
          <a:xfrm>
            <a:off x="814189" y="1506595"/>
            <a:ext cx="72000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모두 가져오기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[table.]*</a:t>
            </a: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*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FROM EMPLOYEES;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일부만 가져오기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[table.]column1, [table.]column2</a:t>
            </a: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EMPLOYEE_ID, 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FROM EMPLOYEES;</a:t>
            </a: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순서 바꾸기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[table.]column2, [table.]column1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LAST_NAME, EMPLOYEE_ID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EMPLOYEES;</a:t>
            </a:r>
          </a:p>
          <a:p>
            <a:pPr marL="0" indent="0"/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Rectangle 444"/>
          <p:cNvSpPr>
            <a:spLocks noChangeArrowheads="1"/>
          </p:cNvSpPr>
          <p:nvPr/>
        </p:nvSpPr>
        <p:spPr bwMode="auto">
          <a:xfrm>
            <a:off x="238125" y="642424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2.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데이터 가저오기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4)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이름의 </a:t>
            </a:r>
            <a:r>
              <a:rPr lang="ko-KR" altLang="ko-KR" sz="1800" dirty="0" smtClean="0"/>
              <a:t>첫</a:t>
            </a:r>
            <a:r>
              <a:rPr lang="en-US" altLang="ko-KR" sz="1800" dirty="0" smtClean="0"/>
              <a:t> </a:t>
            </a:r>
            <a:r>
              <a:rPr lang="ko-KR" altLang="ko-KR" sz="1800" dirty="0" smtClean="0"/>
              <a:t>글자가 </a:t>
            </a:r>
            <a:r>
              <a:rPr lang="en-US" altLang="ko-KR" sz="1800" dirty="0"/>
              <a:t>‘K’ </a:t>
            </a:r>
            <a:r>
              <a:rPr lang="ko-KR" altLang="ko-KR" sz="1800" dirty="0"/>
              <a:t>보다 크고 </a:t>
            </a:r>
            <a:r>
              <a:rPr lang="en-US" altLang="ko-KR" sz="1800" dirty="0"/>
              <a:t>‘Y’</a:t>
            </a:r>
            <a:r>
              <a:rPr lang="ko-KR" altLang="ko-KR" sz="1800" dirty="0"/>
              <a:t>보다 적은 사원의 정보를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단 </a:t>
            </a:r>
            <a:r>
              <a:rPr lang="ko-KR" altLang="ko-KR" sz="1800" dirty="0"/>
              <a:t>이름순으로 정렬하여라</a:t>
            </a:r>
            <a:r>
              <a:rPr lang="en-US" altLang="ko-KR" sz="1800" dirty="0"/>
              <a:t>.</a:t>
            </a:r>
            <a:endParaRPr lang="ko-KR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SUBSTR(LAST_NAME,1,1) &gt; 'K' AND SUBSTR(LAST_NAME,1,1) &lt; 'Y'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LAST_NAME;</a:t>
            </a: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1154"/>
            <a:ext cx="53340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5)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20</a:t>
            </a:r>
            <a:r>
              <a:rPr lang="ko-KR" altLang="ko-KR" sz="1800" dirty="0"/>
              <a:t>번 부서 중</a:t>
            </a:r>
            <a:r>
              <a:rPr lang="en-US" altLang="ko-KR" sz="1800" dirty="0"/>
              <a:t>  </a:t>
            </a:r>
            <a:r>
              <a:rPr lang="ko-KR" altLang="ko-KR" sz="1800" dirty="0"/>
              <a:t>이름의 길이 및 급여의 자릿수를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이름의 자릿수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자릿수를 </a:t>
            </a:r>
            <a:r>
              <a:rPr lang="ko-KR" altLang="ko-KR" sz="1800" dirty="0" smtClean="0"/>
              <a:t>출력하라</a:t>
            </a:r>
            <a:r>
              <a:rPr lang="en-US" altLang="ko-KR" sz="1800" dirty="0"/>
              <a:t>.</a:t>
            </a:r>
            <a:endParaRPr lang="ko-KR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EMPLOYEE_ID,LAST_NAME,LENGTH(LAST_NAME),SALARY,LENGTH(SALARY) 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DEPARTMENT_ID = 20;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3446884"/>
            <a:ext cx="68675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6)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이름 중 </a:t>
            </a:r>
            <a:r>
              <a:rPr lang="en-US" altLang="ko-KR" sz="1800" dirty="0" smtClean="0"/>
              <a:t>‘e’</a:t>
            </a:r>
            <a:r>
              <a:rPr lang="ko-KR" altLang="ko-KR" sz="1800" dirty="0"/>
              <a:t>자의 위치를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LAST_NAME,INSTR(</a:t>
            </a:r>
            <a:r>
              <a:rPr lang="en-US" altLang="ko-KR" sz="1800" dirty="0" err="1">
                <a:solidFill>
                  <a:srgbClr val="0000FF"/>
                </a:solidFill>
              </a:rPr>
              <a:t>LAST_NAME,'e</a:t>
            </a:r>
            <a:r>
              <a:rPr lang="en-US" altLang="ko-KR" sz="1800" dirty="0">
                <a:solidFill>
                  <a:srgbClr val="0000FF"/>
                </a:solidFill>
              </a:rPr>
              <a:t>') </a:t>
            </a:r>
            <a:r>
              <a:rPr lang="en-US" altLang="ko-KR" sz="1800" dirty="0" err="1" smtClean="0">
                <a:solidFill>
                  <a:srgbClr val="0000FF"/>
                </a:solidFill>
              </a:rPr>
              <a:t>e_null</a:t>
            </a:r>
            <a:r>
              <a:rPr lang="en-US" altLang="ko-KR" sz="1800" dirty="0" smtClean="0">
                <a:solidFill>
                  <a:srgbClr val="0000FF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INSTR(LAST_NAME</a:t>
            </a:r>
            <a:r>
              <a:rPr lang="en-US" altLang="ko-KR" sz="1800" dirty="0">
                <a:solidFill>
                  <a:srgbClr val="0000FF"/>
                </a:solidFill>
              </a:rPr>
              <a:t>,'e',1,1) e_11</a:t>
            </a:r>
            <a:r>
              <a:rPr lang="en-US" altLang="ko-KR" sz="1800" dirty="0" smtClean="0">
                <a:solidFill>
                  <a:srgbClr val="0000FF"/>
                </a:solidFill>
              </a:rPr>
              <a:t>, INSTR(LAST_NAME</a:t>
            </a:r>
            <a:r>
              <a:rPr lang="en-US" altLang="ko-KR" sz="1800" dirty="0">
                <a:solidFill>
                  <a:srgbClr val="0000FF"/>
                </a:solidFill>
              </a:rPr>
              <a:t>,'e',1,2) e_12</a:t>
            </a:r>
            <a:r>
              <a:rPr lang="en-US" altLang="ko-KR" sz="1800" dirty="0" smtClean="0">
                <a:solidFill>
                  <a:srgbClr val="0000FF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INSTR(LAST_NAME</a:t>
            </a:r>
            <a:r>
              <a:rPr lang="en-US" altLang="ko-KR" sz="1800" dirty="0">
                <a:solidFill>
                  <a:srgbClr val="0000FF"/>
                </a:solidFill>
              </a:rPr>
              <a:t>,'e',4,1) e_41</a:t>
            </a:r>
            <a:r>
              <a:rPr lang="en-US" altLang="ko-KR" sz="1800" dirty="0" smtClean="0">
                <a:solidFill>
                  <a:srgbClr val="0000FF"/>
                </a:solidFill>
              </a:rPr>
              <a:t>, INSTR(LAST_NAME</a:t>
            </a:r>
            <a:r>
              <a:rPr lang="en-US" altLang="ko-KR" sz="1800" dirty="0">
                <a:solidFill>
                  <a:srgbClr val="0000FF"/>
                </a:solidFill>
              </a:rPr>
              <a:t>,'e',4,2) e_42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76" y="2492896"/>
            <a:ext cx="47244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7) </a:t>
            </a:r>
            <a:r>
              <a:rPr lang="ko-KR" altLang="ko-KR" sz="1800" dirty="0"/>
              <a:t>다음의 </a:t>
            </a:r>
            <a:r>
              <a:rPr lang="ko-KR" altLang="en-US" sz="1800" dirty="0" smtClean="0"/>
              <a:t>쿼리를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실행하고 </a:t>
            </a:r>
            <a:r>
              <a:rPr lang="ko-KR" altLang="ko-KR" sz="1800" dirty="0" smtClean="0"/>
              <a:t>결과를 분석하라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ROUND(4567.678),ROUND(4567.678,0),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ROUND(4567.678,2),ROUND(4567.678,-2)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dual;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5629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8)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en-US" sz="1800" dirty="0" smtClean="0"/>
              <a:t>부서번호가 </a:t>
            </a:r>
            <a:r>
              <a:rPr lang="en-US" altLang="ko-KR" sz="1800" dirty="0" smtClean="0"/>
              <a:t>80</a:t>
            </a:r>
            <a:r>
              <a:rPr lang="ko-KR" altLang="en-US" sz="1800" dirty="0" smtClean="0"/>
              <a:t>인 사람의 </a:t>
            </a:r>
            <a:r>
              <a:rPr lang="ko-KR" altLang="ko-KR" sz="1800" dirty="0" smtClean="0"/>
              <a:t>급여를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30</a:t>
            </a:r>
            <a:r>
              <a:rPr lang="ko-KR" altLang="ko-KR" sz="1800" dirty="0"/>
              <a:t>으로 나눈 나머지를 구하여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SALARY, MOD(SALARY,30),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DEPARTMENT_ID = 80;</a:t>
            </a: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42" y="2205186"/>
            <a:ext cx="3867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9)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30</a:t>
            </a:r>
            <a:r>
              <a:rPr lang="ko-KR" altLang="ko-KR" sz="1800" dirty="0"/>
              <a:t>번 부서 중 이름과 담당 업무를 연결하여 출력하여라</a:t>
            </a:r>
            <a:r>
              <a:rPr lang="en-US" altLang="ko-KR" sz="1800" dirty="0"/>
              <a:t>. </a:t>
            </a:r>
            <a:r>
              <a:rPr lang="ko-KR" altLang="ko-KR" sz="1800" dirty="0"/>
              <a:t>단 담당 업무를 한 줄 아래로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 LAST_NAME, JOB_ID, LAST_NAME || CHR (10) || JOB_ID,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DEPARTMENT_ID = 20;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ko-KR" altLang="en-US" sz="1800" dirty="0" smtClean="0"/>
              <a:t>보이기엔 </a:t>
            </a:r>
            <a:r>
              <a:rPr lang="ko-KR" altLang="en-US" sz="1800" dirty="0" err="1" smtClean="0"/>
              <a:t>한줄처럼</a:t>
            </a:r>
            <a:r>
              <a:rPr lang="ko-KR" altLang="en-US" sz="1800" dirty="0" smtClean="0"/>
              <a:t> 보이지만 </a:t>
            </a:r>
            <a:r>
              <a:rPr lang="ko-KR" altLang="en-US" sz="1800" dirty="0" err="1" smtClean="0"/>
              <a:t>그리드를</a:t>
            </a:r>
            <a:r>
              <a:rPr lang="ko-KR" altLang="en-US" sz="1800" dirty="0" smtClean="0"/>
              <a:t> 더블 클릭하면 </a:t>
            </a:r>
            <a:r>
              <a:rPr lang="ko-KR" altLang="en-US" sz="1800" dirty="0" err="1" smtClean="0"/>
              <a:t>개행</a:t>
            </a:r>
            <a:r>
              <a:rPr lang="ko-KR" altLang="en-US" sz="1800" dirty="0" smtClean="0"/>
              <a:t> 되었다는 것을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en-US" sz="1800" dirty="0" smtClean="0"/>
              <a:t>확인할 수 있습니다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3995514"/>
            <a:ext cx="64103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 smtClean="0"/>
              <a:t>10)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현재까지 근무일 수가 </a:t>
            </a:r>
            <a:r>
              <a:rPr lang="ko-KR" altLang="ko-KR" sz="1800" dirty="0" err="1"/>
              <a:t>몇주</a:t>
            </a:r>
            <a:r>
              <a:rPr lang="ko-KR" altLang="ko-KR" sz="1800" dirty="0"/>
              <a:t> </a:t>
            </a:r>
            <a:r>
              <a:rPr lang="ko-KR" altLang="ko-KR" sz="1800" dirty="0" err="1"/>
              <a:t>몇일</a:t>
            </a:r>
            <a:r>
              <a:rPr lang="ko-KR" altLang="ko-KR" sz="1800" dirty="0"/>
              <a:t> 인가를 출력하여라</a:t>
            </a:r>
            <a:r>
              <a:rPr lang="en-US" altLang="ko-KR" sz="1800" dirty="0"/>
              <a:t>. </a:t>
            </a:r>
            <a:r>
              <a:rPr lang="ko-KR" altLang="ko-KR" sz="1800" dirty="0"/>
              <a:t>단 근무 일수가 많은 사람 순으로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LAST_NAME, HIRE_DATE, </a:t>
            </a:r>
            <a:r>
              <a:rPr lang="en-US" altLang="ko-KR" sz="1800" dirty="0" err="1">
                <a:solidFill>
                  <a:srgbClr val="0000FF"/>
                </a:solidFill>
              </a:rPr>
              <a:t>sysdate,TRUNC</a:t>
            </a:r>
            <a:r>
              <a:rPr lang="en-US" altLang="ko-KR" sz="1800" dirty="0">
                <a:solidFill>
                  <a:srgbClr val="0000FF"/>
                </a:solidFill>
              </a:rPr>
              <a:t>(</a:t>
            </a:r>
            <a:r>
              <a:rPr lang="en-US" altLang="ko-KR" sz="1800" dirty="0" err="1">
                <a:solidFill>
                  <a:srgbClr val="0000FF"/>
                </a:solidFill>
              </a:rPr>
              <a:t>sysdate</a:t>
            </a:r>
            <a:r>
              <a:rPr lang="en-US" altLang="ko-KR" sz="1800" dirty="0">
                <a:solidFill>
                  <a:srgbClr val="0000FF"/>
                </a:solidFill>
              </a:rPr>
              <a:t> - HIRE_DATE, 0) "Total Days",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TRUNC((</a:t>
            </a:r>
            <a:r>
              <a:rPr lang="en-US" altLang="ko-KR" sz="1800" dirty="0" err="1">
                <a:solidFill>
                  <a:srgbClr val="0000FF"/>
                </a:solidFill>
              </a:rPr>
              <a:t>sysdate</a:t>
            </a:r>
            <a:r>
              <a:rPr lang="en-US" altLang="ko-KR" sz="1800" dirty="0">
                <a:solidFill>
                  <a:srgbClr val="0000FF"/>
                </a:solidFill>
              </a:rPr>
              <a:t> - HIRE_DATE) / 7, 0) Weeks,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ROUND(MOD((</a:t>
            </a:r>
            <a:r>
              <a:rPr lang="en-US" altLang="ko-KR" sz="1800" dirty="0" err="1">
                <a:solidFill>
                  <a:srgbClr val="0000FF"/>
                </a:solidFill>
              </a:rPr>
              <a:t>sysdate</a:t>
            </a:r>
            <a:r>
              <a:rPr lang="en-US" altLang="ko-KR" sz="1800" dirty="0">
                <a:solidFill>
                  <a:srgbClr val="0000FF"/>
                </a:solidFill>
              </a:rPr>
              <a:t> - HIRE_DATE), 7), 0) DAYS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</a:t>
            </a:r>
            <a:r>
              <a:rPr lang="en-US" altLang="ko-KR" sz="1800" dirty="0" err="1">
                <a:solidFill>
                  <a:srgbClr val="0000FF"/>
                </a:solidFill>
              </a:rPr>
              <a:t>sysdate</a:t>
            </a:r>
            <a:r>
              <a:rPr lang="en-US" altLang="ko-KR" sz="1800" dirty="0">
                <a:solidFill>
                  <a:srgbClr val="0000FF"/>
                </a:solidFill>
              </a:rPr>
              <a:t> - HIRE_DATE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6" y="3357562"/>
            <a:ext cx="55245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11)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부서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50</a:t>
            </a:r>
            <a:r>
              <a:rPr lang="ko-KR" altLang="en-US" sz="1800" dirty="0" smtClean="0"/>
              <a:t>에서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급여 앞에</a:t>
            </a:r>
            <a:r>
              <a:rPr lang="en-US" altLang="ko-KR" sz="1800" dirty="0"/>
              <a:t> $</a:t>
            </a:r>
            <a:r>
              <a:rPr lang="ko-KR" altLang="ko-KR" sz="1800" dirty="0"/>
              <a:t>를 삽입하고</a:t>
            </a:r>
            <a:r>
              <a:rPr lang="en-US" altLang="ko-KR" sz="1800" dirty="0"/>
              <a:t> 3</a:t>
            </a:r>
            <a:r>
              <a:rPr lang="ko-KR" altLang="ko-KR" sz="1800" dirty="0"/>
              <a:t>자리마다</a:t>
            </a:r>
            <a:r>
              <a:rPr lang="en-US" altLang="ko-KR" sz="1800" dirty="0"/>
              <a:t> ,</a:t>
            </a:r>
            <a:r>
              <a:rPr lang="ko-KR" altLang="ko-KR" sz="1800" dirty="0"/>
              <a:t>를 </a:t>
            </a:r>
            <a:r>
              <a:rPr lang="ko-KR" altLang="ko-KR" sz="1800" dirty="0" smtClean="0"/>
              <a:t>출력하라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LAST_NAME, JOB_ID, SALARY, TO_CHAR(SALARY,'$999,999')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DEPARTMENT_ID = 50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SALARY DESC;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4" y="3643314"/>
            <a:ext cx="4971158" cy="36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12) </a:t>
            </a:r>
            <a:r>
              <a:rPr lang="ko-KR" altLang="ko-KR" sz="1800" dirty="0"/>
              <a:t>다음의 결과를 분석하여 보아라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EMPLOYEE_ID,LAST_NAME,JOB_ID,SALARY,DECODE(JOB_ID,'IT_PROC', SALARY*1.1,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'ST_MAN', SALARY*1.15,'SA_MAN', SALARY*1.2, SALARY) </a:t>
            </a:r>
            <a:r>
              <a:rPr lang="en-US" altLang="ko-KR" sz="1800" dirty="0" err="1">
                <a:solidFill>
                  <a:srgbClr val="0000FF"/>
                </a:solidFill>
              </a:rPr>
              <a:t>d_sal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SALARY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77" y="2656880"/>
            <a:ext cx="3783195" cy="40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42797"/>
            <a:ext cx="8229600" cy="4450499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/>
              <a:t>1)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모든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SALESMAN(SA_)</a:t>
            </a:r>
            <a:r>
              <a:rPr lang="ko-KR" altLang="ko-KR" sz="1800" dirty="0" smtClean="0"/>
              <a:t>에 </a:t>
            </a:r>
            <a:r>
              <a:rPr lang="ko-KR" altLang="ko-KR" sz="1800" dirty="0"/>
              <a:t>대하여 급여의 평균</a:t>
            </a:r>
            <a:r>
              <a:rPr lang="en-US" altLang="ko-KR" sz="1800" dirty="0"/>
              <a:t>, </a:t>
            </a:r>
            <a:r>
              <a:rPr lang="ko-KR" altLang="ko-KR" sz="1800" dirty="0"/>
              <a:t>최고액</a:t>
            </a:r>
            <a:r>
              <a:rPr lang="en-US" altLang="ko-KR" sz="1800" dirty="0"/>
              <a:t>, </a:t>
            </a:r>
            <a:r>
              <a:rPr lang="ko-KR" altLang="ko-KR" sz="1800" dirty="0"/>
              <a:t>최저액</a:t>
            </a:r>
            <a:r>
              <a:rPr lang="en-US" altLang="ko-KR" sz="1800" dirty="0"/>
              <a:t>, </a:t>
            </a:r>
            <a:r>
              <a:rPr lang="ko-KR" altLang="ko-KR" sz="1800" dirty="0"/>
              <a:t>합계를 구하여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AVG(SALARY), MAX(SALARY), MIN(SALARY), 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JOB_ID LIKE 'SA_%';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그룹 함수 실습 과제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693765"/>
            <a:ext cx="4953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* FROM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DESC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	// Table</a:t>
            </a:r>
            <a:r>
              <a:rPr lang="ko-KR" altLang="en-US" sz="1800" dirty="0" smtClean="0"/>
              <a:t>의 각 항목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컬럼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볼 수 있다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2)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 </a:t>
            </a:r>
            <a:r>
              <a:rPr lang="ko-KR" altLang="ko-KR" sz="1800" dirty="0"/>
              <a:t>등록되어 있는 인원수</a:t>
            </a:r>
            <a:r>
              <a:rPr lang="en-US" altLang="ko-KR" sz="1800" dirty="0"/>
              <a:t>, </a:t>
            </a:r>
            <a:r>
              <a:rPr lang="ko-KR" altLang="ko-KR" sz="1800" dirty="0" smtClean="0"/>
              <a:t>보너스</a:t>
            </a:r>
            <a:r>
              <a:rPr lang="ko-KR" altLang="en-US" sz="1800" dirty="0" smtClean="0"/>
              <a:t>가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NULL</a:t>
            </a:r>
            <a:r>
              <a:rPr lang="ko-KR" altLang="ko-KR" sz="1800" dirty="0"/>
              <a:t>이 아닌 인원수</a:t>
            </a:r>
            <a:r>
              <a:rPr lang="en-US" altLang="ko-KR" sz="1800" dirty="0"/>
              <a:t>, </a:t>
            </a:r>
            <a:r>
              <a:rPr lang="ko-KR" altLang="ko-KR" sz="1800" dirty="0"/>
              <a:t>보너스의 평균</a:t>
            </a:r>
            <a:r>
              <a:rPr lang="en-US" altLang="ko-KR" sz="1800" dirty="0"/>
              <a:t>, </a:t>
            </a:r>
            <a:r>
              <a:rPr lang="ko-KR" altLang="ko-KR" sz="1800" dirty="0"/>
              <a:t>등록되어 있는 부서의 수를 구하여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COUNT(*) </a:t>
            </a:r>
            <a:r>
              <a:rPr lang="ko-KR" altLang="en-US" sz="1800" dirty="0">
                <a:solidFill>
                  <a:srgbClr val="0000FF"/>
                </a:solidFill>
              </a:rPr>
              <a:t>인원</a:t>
            </a:r>
            <a:r>
              <a:rPr lang="en-US" altLang="ko-KR" sz="1800" dirty="0">
                <a:solidFill>
                  <a:srgbClr val="0000FF"/>
                </a:solidFill>
              </a:rPr>
              <a:t>,COUNT(COMMISSION_PCT) "</a:t>
            </a:r>
            <a:r>
              <a:rPr lang="ko-KR" altLang="en-US" sz="1800" dirty="0" err="1">
                <a:solidFill>
                  <a:srgbClr val="0000FF"/>
                </a:solidFill>
              </a:rPr>
              <a:t>보너스있는</a:t>
            </a:r>
            <a:r>
              <a:rPr lang="ko-KR" altLang="en-US" sz="1800" dirty="0">
                <a:solidFill>
                  <a:srgbClr val="0000FF"/>
                </a:solidFill>
              </a:rPr>
              <a:t> 사람수</a:t>
            </a:r>
            <a:r>
              <a:rPr lang="en-US" altLang="ko-KR" sz="1800" dirty="0">
                <a:solidFill>
                  <a:srgbClr val="0000FF"/>
                </a:solidFill>
              </a:rPr>
              <a:t>", AVG(</a:t>
            </a:r>
            <a:r>
              <a:rPr lang="en-US" altLang="ko-KR" sz="1800" dirty="0" err="1">
                <a:solidFill>
                  <a:srgbClr val="0000FF"/>
                </a:solidFill>
              </a:rPr>
              <a:t>commission_pct</a:t>
            </a:r>
            <a:r>
              <a:rPr lang="en-US" altLang="ko-KR" sz="1800" dirty="0">
                <a:solidFill>
                  <a:srgbClr val="0000FF"/>
                </a:solidFill>
              </a:rPr>
              <a:t>*salary) </a:t>
            </a:r>
            <a:r>
              <a:rPr lang="ko-KR" altLang="en-US" sz="1800" dirty="0">
                <a:solidFill>
                  <a:srgbClr val="0000FF"/>
                </a:solidFill>
              </a:rPr>
              <a:t>보너스평균</a:t>
            </a:r>
            <a:r>
              <a:rPr lang="en-US" altLang="ko-KR" sz="1800" dirty="0">
                <a:solidFill>
                  <a:srgbClr val="0000FF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COUNT(DISTINCT DEPARTMENT_ID) "</a:t>
            </a:r>
            <a:r>
              <a:rPr lang="ko-KR" altLang="en-US" sz="1800" dirty="0">
                <a:solidFill>
                  <a:srgbClr val="0000FF"/>
                </a:solidFill>
              </a:rPr>
              <a:t>부서의 수</a:t>
            </a:r>
            <a:r>
              <a:rPr lang="en-US" altLang="ko-KR" sz="1800" dirty="0">
                <a:solidFill>
                  <a:srgbClr val="0000FF"/>
                </a:solidFill>
              </a:rPr>
              <a:t>"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3140943"/>
            <a:ext cx="56864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3)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부서별로 인원수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평균 </a:t>
            </a:r>
            <a:r>
              <a:rPr lang="ko-KR" altLang="ko-KR" sz="1800" dirty="0"/>
              <a:t>급여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최저급여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최고 </a:t>
            </a:r>
            <a:r>
              <a:rPr lang="ko-KR" altLang="ko-KR" sz="1800" dirty="0"/>
              <a:t>급여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급여의 </a:t>
            </a:r>
            <a:r>
              <a:rPr lang="ko-KR" altLang="ko-KR" sz="1800" dirty="0"/>
              <a:t>합을 구하여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DEPARTMENT_ID,COUNT(*),AVG(SALARY</a:t>
            </a:r>
            <a:r>
              <a:rPr lang="en-US" altLang="ko-KR" sz="1800" dirty="0" smtClean="0">
                <a:solidFill>
                  <a:srgbClr val="0000FF"/>
                </a:solidFill>
              </a:rPr>
              <a:t>),MIN(SALARY),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MAX(SALARY),SUM(SALARY</a:t>
            </a:r>
            <a:r>
              <a:rPr lang="en-US" altLang="ko-KR" sz="1800" dirty="0">
                <a:solidFill>
                  <a:srgbClr val="0000FF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DEPARTMENT_ID;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3147020"/>
            <a:ext cx="7115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4) </a:t>
            </a:r>
            <a:r>
              <a:rPr lang="en-US" altLang="ko-KR" sz="1800" dirty="0"/>
              <a:t>EMPLOYEES </a:t>
            </a:r>
            <a:r>
              <a:rPr lang="ko-KR" altLang="ko-KR" sz="1800" dirty="0"/>
              <a:t>테이블에서 </a:t>
            </a:r>
            <a:r>
              <a:rPr lang="ko-KR" altLang="ko-KR" sz="1800" dirty="0" smtClean="0"/>
              <a:t>각 </a:t>
            </a:r>
            <a:r>
              <a:rPr lang="ko-KR" altLang="ko-KR" sz="1800" dirty="0"/>
              <a:t>부서별로 인원수</a:t>
            </a:r>
            <a:r>
              <a:rPr lang="en-US" altLang="ko-KR" sz="1800" dirty="0"/>
              <a:t>,</a:t>
            </a:r>
            <a:r>
              <a:rPr lang="ko-KR" altLang="ko-KR" sz="1800" dirty="0"/>
              <a:t>급여의 평균</a:t>
            </a:r>
            <a:r>
              <a:rPr lang="en-US" altLang="ko-KR" sz="1800" dirty="0"/>
              <a:t>, </a:t>
            </a:r>
            <a:r>
              <a:rPr lang="ko-KR" altLang="ko-KR" sz="1800" dirty="0"/>
              <a:t>최저 급여</a:t>
            </a:r>
            <a:r>
              <a:rPr lang="en-US" altLang="ko-KR" sz="1800" dirty="0"/>
              <a:t>, </a:t>
            </a:r>
            <a:r>
              <a:rPr lang="ko-KR" altLang="ko-KR" sz="1800" dirty="0"/>
              <a:t>최고 급여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합을 구하여 급여의 합이 많은 순으로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COUNT(*),AVG(SALARY),MIN(SALARY),MAX(SALARY),SUM(SALARY)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SUM(SALARY) DESC;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3247603"/>
            <a:ext cx="82391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5) </a:t>
            </a:r>
            <a:r>
              <a:rPr lang="en-US" altLang="ko-KR" sz="1800" dirty="0"/>
              <a:t>EMPLOYEES </a:t>
            </a:r>
            <a:r>
              <a:rPr lang="ko-KR" altLang="ko-KR" sz="1800" dirty="0"/>
              <a:t>테이블에서 </a:t>
            </a:r>
            <a:r>
              <a:rPr lang="ko-KR" altLang="ko-KR" sz="1800" dirty="0" smtClean="0"/>
              <a:t>부서별</a:t>
            </a:r>
            <a:r>
              <a:rPr lang="en-US" altLang="ko-KR" sz="1800" dirty="0"/>
              <a:t>, </a:t>
            </a:r>
            <a:r>
              <a:rPr lang="ko-KR" altLang="ko-KR" sz="1800" dirty="0"/>
              <a:t>업무별 </a:t>
            </a:r>
            <a:r>
              <a:rPr lang="ko-KR" altLang="ko-KR" sz="1800" dirty="0" err="1"/>
              <a:t>그룹하여</a:t>
            </a:r>
            <a:r>
              <a:rPr lang="ko-KR" altLang="ko-KR" sz="1800" dirty="0"/>
              <a:t> 결과를 부서번호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인원수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평균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합을 구하여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JOB_ID,COUNT(*), AVG(SALARY), 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DEPARTMENT_ID, JOB_ID;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94" y="2786058"/>
            <a:ext cx="70104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6) </a:t>
            </a:r>
            <a:r>
              <a:rPr lang="en-US" altLang="ko-KR" sz="1800" dirty="0"/>
              <a:t>EMPLOYEES </a:t>
            </a:r>
            <a:r>
              <a:rPr lang="ko-KR" altLang="ko-KR" sz="1800" dirty="0"/>
              <a:t>테이블에서 </a:t>
            </a:r>
            <a:r>
              <a:rPr lang="ko-KR" altLang="ko-KR" sz="1800" dirty="0" smtClean="0"/>
              <a:t>부서 </a:t>
            </a:r>
            <a:r>
              <a:rPr lang="ko-KR" altLang="ko-KR" sz="1800" dirty="0"/>
              <a:t>인원이</a:t>
            </a:r>
            <a:r>
              <a:rPr lang="en-US" altLang="ko-KR" sz="1800" dirty="0"/>
              <a:t> 4</a:t>
            </a:r>
            <a:r>
              <a:rPr lang="ko-KR" altLang="ko-KR" sz="1800" dirty="0"/>
              <a:t>명보다 많은 부서의 부서번호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인원수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합을 구하여 출력하여라</a:t>
            </a:r>
            <a:r>
              <a:rPr lang="en-US" altLang="ko-KR" sz="1800" dirty="0" smtClean="0"/>
              <a:t>.(</a:t>
            </a:r>
            <a:r>
              <a:rPr lang="en-US" altLang="ko-KR" sz="1800" dirty="0"/>
              <a:t>GROUP </a:t>
            </a:r>
            <a:r>
              <a:rPr lang="en-US" altLang="ko-KR" sz="1800" dirty="0" smtClean="0"/>
              <a:t>BY, HAVING)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COUNT(*),SUM(SALARY)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HAVING COUNT(*) &gt; 4;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2" y="3429000"/>
            <a:ext cx="37242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7)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급여가 최대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10000</a:t>
            </a:r>
            <a:r>
              <a:rPr lang="ko-KR" altLang="ko-KR" sz="1800" dirty="0"/>
              <a:t>이상인 부서에 대해서 부서번호</a:t>
            </a:r>
            <a:r>
              <a:rPr lang="en-US" altLang="ko-KR" sz="1800" dirty="0"/>
              <a:t>, </a:t>
            </a:r>
            <a:r>
              <a:rPr lang="ko-KR" altLang="ko-KR" sz="1800" dirty="0"/>
              <a:t>평균 급여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합을 구하여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 AVG(SALARY),SUM(SALARY)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HAVING MAX(SALARY) &gt; 10000;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3140968"/>
            <a:ext cx="6210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8)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업무별 급여의 평균이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10000 </a:t>
            </a:r>
            <a:r>
              <a:rPr lang="ko-KR" altLang="ko-KR" sz="1800" dirty="0"/>
              <a:t>이상인 업무에 대해서 업무명</a:t>
            </a:r>
            <a:r>
              <a:rPr lang="en-US" altLang="ko-KR" sz="1800" dirty="0"/>
              <a:t>,</a:t>
            </a:r>
            <a:r>
              <a:rPr lang="ko-KR" altLang="ko-KR" sz="1800" dirty="0"/>
              <a:t>평균 급여</a:t>
            </a:r>
            <a:r>
              <a:rPr lang="en-US" altLang="ko-KR" sz="1800" dirty="0"/>
              <a:t>, </a:t>
            </a:r>
            <a:r>
              <a:rPr lang="ko-KR" altLang="ko-KR" sz="1800" dirty="0"/>
              <a:t>급여의 합을 구하여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JOB_ID, AVG(SALARY),SUM(SALARY)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JOB_ID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HAVING AVG(SALARY) &gt;= 10000;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2" y="3085306"/>
            <a:ext cx="33051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9)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전체 월급이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10000</a:t>
            </a:r>
            <a:r>
              <a:rPr lang="ko-KR" altLang="ko-KR" sz="1800" dirty="0"/>
              <a:t>을 초과하는 각 업무에 대해서 업무와 </a:t>
            </a:r>
            <a:r>
              <a:rPr lang="ko-KR" altLang="ko-KR" sz="1800" dirty="0" err="1"/>
              <a:t>월급여</a:t>
            </a:r>
            <a:r>
              <a:rPr lang="ko-KR" altLang="ko-KR" sz="1800" dirty="0"/>
              <a:t> 합계를 </a:t>
            </a:r>
            <a:r>
              <a:rPr lang="ko-KR" altLang="ko-KR" sz="1800" dirty="0" smtClean="0"/>
              <a:t>출력하라</a:t>
            </a:r>
            <a:r>
              <a:rPr lang="en-US" altLang="ko-KR" sz="1800" dirty="0"/>
              <a:t>. </a:t>
            </a:r>
            <a:r>
              <a:rPr lang="ko-KR" altLang="ko-KR" sz="1800" dirty="0"/>
              <a:t>단 판매원은 제외하고 월 급여 합계로 정렬</a:t>
            </a:r>
            <a:r>
              <a:rPr lang="en-US" altLang="ko-KR" sz="1800" dirty="0"/>
              <a:t>(</a:t>
            </a:r>
            <a:r>
              <a:rPr lang="ko-KR" altLang="ko-KR" sz="1800" dirty="0"/>
              <a:t>내림차순</a:t>
            </a:r>
            <a:r>
              <a:rPr lang="en-US" altLang="ko-KR" sz="1800" dirty="0"/>
              <a:t>)</a:t>
            </a:r>
            <a:r>
              <a:rPr lang="ko-KR" altLang="ko-KR" sz="1800" dirty="0" smtClean="0"/>
              <a:t>하라</a:t>
            </a:r>
            <a:r>
              <a:rPr lang="en-US" altLang="ko-KR" sz="1800" dirty="0" smtClean="0"/>
              <a:t>.(SA_)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JOB_ID,SUM(SALARY) PAYROLL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JOB_ID NOT LIKE 'SA%'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JOB_ID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HAVING SUM(SALARY) </a:t>
            </a:r>
            <a:r>
              <a:rPr lang="en-US" altLang="ko-KR" sz="1800">
                <a:solidFill>
                  <a:srgbClr val="0000FF"/>
                </a:solidFill>
              </a:rPr>
              <a:t>&gt; </a:t>
            </a:r>
            <a:r>
              <a:rPr lang="en-US" altLang="ko-KR" sz="1800" smtClean="0">
                <a:solidFill>
                  <a:srgbClr val="0000FF"/>
                </a:solidFill>
              </a:rPr>
              <a:t>10000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SUM(SALARY)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28" y="3136354"/>
            <a:ext cx="2247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EMPLOYEES.EMPLOYEE_ID, EMPLOYEES.FIRST_NAME, EMPLOYEES.LAST_NAME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EMPLOYEES;</a:t>
            </a:r>
          </a:p>
          <a:p>
            <a:pPr>
              <a:buNone/>
            </a:pPr>
            <a:endParaRPr lang="en-US" altLang="ko-KR" sz="18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F_NM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LAST_NAME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L_NM,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'Alexander'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ORDER BY </a:t>
            </a:r>
            <a:r>
              <a:rPr lang="en-US" altLang="ko-KR" sz="1800" dirty="0" smtClean="0">
                <a:solidFill>
                  <a:srgbClr val="FF0000"/>
                </a:solidFill>
              </a:rPr>
              <a:t>F_NM</a:t>
            </a:r>
            <a:r>
              <a:rPr lang="en-US" altLang="ko-KR" sz="18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792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임의의 칼럼 생성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문자열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숫자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‘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이름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: ’, 20, FIRST_NAME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EMPLOYEES;</a:t>
            </a: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칼럼 이름 바꾸기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[table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.]column1 as alias1,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as alias2 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FIRST_NAME AS 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이름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, LAST_NAME AS 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성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EMPLOYEES;</a:t>
            </a:r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임의의 칼럼 만들기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‘</a:t>
            </a:r>
            <a:r>
              <a:rPr lang="ko-KR" altLang="en-US" sz="1800" dirty="0" smtClean="0">
                <a:solidFill>
                  <a:srgbClr val="FF0000"/>
                </a:solidFill>
              </a:rPr>
              <a:t>이름 </a:t>
            </a:r>
            <a:r>
              <a:rPr lang="en-US" altLang="ko-KR" sz="1800" dirty="0" smtClean="0">
                <a:solidFill>
                  <a:srgbClr val="FF0000"/>
                </a:solidFill>
              </a:rPr>
              <a:t>: ’,  20,  FIRST_NAME, LAST_NAME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  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이름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LAST_NAME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성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'</a:t>
            </a:r>
            <a:r>
              <a:rPr lang="ko-KR" altLang="en-US" sz="1800" dirty="0" smtClean="0">
                <a:solidFill>
                  <a:srgbClr val="FF0000"/>
                </a:solidFill>
              </a:rPr>
              <a:t>이름 </a:t>
            </a:r>
            <a:r>
              <a:rPr lang="en-US" altLang="ko-KR" sz="1800" dirty="0" smtClean="0">
                <a:solidFill>
                  <a:srgbClr val="FF0000"/>
                </a:solidFill>
              </a:rPr>
              <a:t>: '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>
                <a:solidFill>
                  <a:srgbClr val="FF0000"/>
                </a:solidFill>
              </a:rPr>
              <a:t> TITLE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20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>
                <a:solidFill>
                  <a:srgbClr val="FF0000"/>
                </a:solidFill>
              </a:rPr>
              <a:t> AGE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LAST_NAME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여기서 </a:t>
            </a:r>
            <a:r>
              <a:rPr lang="en-US" altLang="ko-KR" sz="1800" dirty="0" smtClean="0"/>
              <a:t>DESC EMPLOYEES;</a:t>
            </a:r>
            <a:r>
              <a:rPr lang="ko-KR" altLang="en-US" sz="1800" dirty="0" smtClean="0"/>
              <a:t>를 해도 </a:t>
            </a:r>
            <a:r>
              <a:rPr lang="ko-KR" altLang="en-US" sz="1800" dirty="0" err="1" smtClean="0"/>
              <a:t>컬럼은</a:t>
            </a:r>
            <a:r>
              <a:rPr lang="ko-KR" altLang="en-US" sz="1800" dirty="0" smtClean="0"/>
              <a:t> 변경되지 않는다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그 이유는 </a:t>
            </a:r>
            <a:r>
              <a:rPr lang="en-US" altLang="ko-KR" sz="1800" dirty="0" smtClean="0"/>
              <a:t>DESC </a:t>
            </a:r>
            <a:r>
              <a:rPr lang="ko-KR" altLang="en-US" sz="1800" dirty="0" smtClean="0"/>
              <a:t>는 물리적인 내용이며</a:t>
            </a:r>
            <a:r>
              <a:rPr lang="en-US" altLang="ko-KR" sz="1800" dirty="0" smtClean="0"/>
              <a:t>, SELECT </a:t>
            </a:r>
            <a:r>
              <a:rPr lang="ko-KR" altLang="en-US" sz="1800" dirty="0" smtClean="0"/>
              <a:t>쿼리는  </a:t>
            </a:r>
            <a:endParaRPr lang="en-US" altLang="ko-KR" sz="1800" dirty="0" smtClean="0"/>
          </a:p>
          <a:p>
            <a:pPr>
              <a:buNone/>
            </a:pPr>
            <a:r>
              <a:rPr lang="ko-KR" altLang="en-US" sz="1800" dirty="0" smtClean="0"/>
              <a:t>자신이 볼 내용이기 때문이다</a:t>
            </a:r>
            <a:r>
              <a:rPr lang="en-US" altLang="ko-KR" sz="1800" dirty="0" smtClean="0"/>
              <a:t>. </a:t>
            </a:r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물리적 변경은 이후에 나올 </a:t>
            </a:r>
            <a:r>
              <a:rPr lang="en-US" altLang="ko-KR" sz="1800" dirty="0" smtClean="0"/>
              <a:t>Alter</a:t>
            </a:r>
            <a:r>
              <a:rPr lang="ko-KR" altLang="en-US" sz="1800" dirty="0" smtClean="0"/>
              <a:t>로 테이블은 변경하면 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산술 연산자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(, ), +, -, *, /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 * 12 AS 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연봉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EMPLOYEES;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문자 연산자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column1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또는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1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|| column2 </a:t>
            </a:r>
            <a:r>
              <a:rPr lang="ko-KR" altLang="en-US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또는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2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r>
              <a:rPr lang="ko-KR" altLang="en-US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이름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: '</a:t>
            </a:r>
            <a:r>
              <a:rPr lang="ko-KR" altLang="en-US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||</a:t>
            </a:r>
            <a:r>
              <a:rPr lang="ko-KR" altLang="en-US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 || ' ' ||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</a:t>
            </a:r>
            <a:endParaRPr lang="ko-KR" altLang="en-US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EMPLOYEES;</a:t>
            </a:r>
          </a:p>
          <a:p>
            <a:pPr marL="0" indent="0"/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4.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연산자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LAST_NAME</a:t>
            </a:r>
            <a:r>
              <a:rPr lang="en-US" altLang="ko-KR" sz="1800" dirty="0" smtClean="0"/>
              <a:t>, 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  <a:r>
              <a:rPr lang="en-US" altLang="ko-KR" sz="1800" dirty="0" smtClean="0"/>
              <a:t>, 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* 12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연봉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'</a:t>
            </a:r>
            <a:r>
              <a:rPr lang="ko-KR" altLang="en-US" sz="1800" dirty="0" smtClean="0">
                <a:solidFill>
                  <a:srgbClr val="FF0000"/>
                </a:solidFill>
              </a:rPr>
              <a:t>이름 </a:t>
            </a:r>
            <a:r>
              <a:rPr lang="en-US" altLang="ko-KR" sz="1800" dirty="0" smtClean="0">
                <a:solidFill>
                  <a:srgbClr val="FF0000"/>
                </a:solidFill>
              </a:rPr>
              <a:t>: ' </a:t>
            </a:r>
            <a:r>
              <a:rPr lang="en-US" altLang="ko-KR" sz="1800" dirty="0" smtClean="0"/>
              <a:t>|| </a:t>
            </a:r>
            <a:r>
              <a:rPr lang="en-US" altLang="ko-KR" sz="1800" dirty="0" smtClean="0">
                <a:solidFill>
                  <a:srgbClr val="FF0000"/>
                </a:solidFill>
              </a:rPr>
              <a:t>LAST_NAME</a:t>
            </a:r>
            <a:r>
              <a:rPr lang="en-US" altLang="ko-KR" sz="1800" dirty="0" smtClean="0"/>
              <a:t> || ' ' ||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“</a:t>
            </a:r>
            <a:r>
              <a:rPr lang="ko-KR" altLang="en-US" sz="1800" dirty="0" smtClean="0">
                <a:solidFill>
                  <a:srgbClr val="FF0000"/>
                </a:solidFill>
              </a:rPr>
              <a:t>이름</a:t>
            </a:r>
            <a:r>
              <a:rPr lang="en-US" altLang="ko-KR" sz="1800" dirty="0" smtClean="0">
                <a:solidFill>
                  <a:srgbClr val="FF0000"/>
                </a:solidFill>
              </a:rPr>
              <a:t>”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EMPLOYEES</a:t>
            </a:r>
            <a:r>
              <a:rPr lang="en-US" altLang="ko-KR" sz="1800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1) </a:t>
            </a:r>
            <a:r>
              <a:rPr lang="en-US" altLang="ko-KR" sz="1800" dirty="0" smtClean="0"/>
              <a:t>EMPLOYEES Table</a:t>
            </a:r>
            <a:r>
              <a:rPr lang="ko-KR" altLang="ko-KR" sz="1800" dirty="0"/>
              <a:t>의 모든 자료를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* FROM 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" y="2207691"/>
            <a:ext cx="7533577" cy="36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2) EMPLOYEES </a:t>
            </a:r>
            <a:r>
              <a:rPr lang="en-US" altLang="ko-KR" sz="1800" dirty="0" smtClean="0"/>
              <a:t>Table</a:t>
            </a:r>
            <a:r>
              <a:rPr lang="ko-KR" altLang="en-US" sz="1800" dirty="0" smtClean="0"/>
              <a:t>의 </a:t>
            </a:r>
            <a:r>
              <a:rPr lang="ko-KR" altLang="en-US" sz="1800" dirty="0" err="1" smtClean="0"/>
              <a:t>컬럼들을</a:t>
            </a:r>
            <a:r>
              <a:rPr lang="ko-KR" altLang="en-US" sz="1800" dirty="0" smtClean="0"/>
              <a:t> 모두 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rgbClr val="0000FF"/>
                </a:solidFill>
              </a:rPr>
              <a:t>DESC 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124422"/>
            <a:ext cx="3581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3) </a:t>
            </a:r>
            <a:r>
              <a:rPr lang="en-US" altLang="ko-KR" sz="1800" dirty="0"/>
              <a:t>EMPLOYEES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Table</a:t>
            </a:r>
            <a:r>
              <a:rPr lang="ko-KR" altLang="ko-KR" sz="1800" dirty="0"/>
              <a:t>에서 사원 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담당업무를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 FIRST_NAME,  SALARY, JOB_ID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19" y="2070307"/>
            <a:ext cx="5223669" cy="41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2"/>
          <p:cNvSpPr txBox="1"/>
          <p:nvPr/>
        </p:nvSpPr>
        <p:spPr>
          <a:xfrm>
            <a:off x="568902" y="2893328"/>
            <a:ext cx="8088312" cy="181588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SELECT </a:t>
            </a: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문 형식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데이터 가져오기</a:t>
            </a:r>
            <a:endParaRPr kumimoji="0"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임의의 컬럼 만들기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연산</a:t>
            </a:r>
            <a:r>
              <a:rPr kumimoji="0"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자</a:t>
            </a:r>
            <a:endParaRPr kumimoji="0" lang="en-US" altLang="ko-KR" sz="1400" b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9" name="Line 19"/>
          <p:cNvSpPr>
            <a:spLocks noChangeShapeType="1"/>
          </p:cNvSpPr>
          <p:nvPr/>
        </p:nvSpPr>
        <p:spPr bwMode="auto">
          <a:xfrm>
            <a:off x="532028" y="2623453"/>
            <a:ext cx="8604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ea typeface="돋움" pitchFamily="50" charset="-127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-32" y="2202765"/>
            <a:ext cx="247650" cy="695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굴림" charset="-127"/>
              <a:ea typeface="돋움" pitchFamily="50" charset="-127"/>
            </a:endParaRPr>
          </a:p>
        </p:txBody>
      </p:sp>
      <p:sp>
        <p:nvSpPr>
          <p:cNvPr id="11" name="Rectangle 17"/>
          <p:cNvSpPr txBox="1">
            <a:spLocks noChangeArrowheads="1"/>
          </p:cNvSpPr>
          <p:nvPr/>
        </p:nvSpPr>
        <p:spPr>
          <a:xfrm>
            <a:off x="568902" y="2148790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kumimoji="0" lang="en-US" altLang="ko-KR" sz="2400" b="1" smtClean="0">
                <a:latin typeface="+mj-lt"/>
                <a:ea typeface="+mj-ea"/>
                <a:cs typeface="+mj-cs"/>
              </a:rPr>
              <a:t>SELECT </a:t>
            </a:r>
            <a:r>
              <a:rPr kumimoji="0" lang="ko-KR" altLang="en-US" sz="2400" b="1" smtClean="0">
                <a:latin typeface="+mj-lt"/>
                <a:ea typeface="+mj-ea"/>
                <a:cs typeface="+mj-cs"/>
              </a:rPr>
              <a:t>문</a:t>
            </a:r>
            <a:endParaRPr kumimoji="0" lang="en-US" altLang="ko-KR" sz="24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4) </a:t>
            </a:r>
            <a:r>
              <a:rPr lang="ko-KR" altLang="ko-KR" sz="1800" dirty="0"/>
              <a:t>모든 종업원의 급여를</a:t>
            </a:r>
            <a:r>
              <a:rPr lang="en-US" altLang="ko-KR" sz="1800" dirty="0"/>
              <a:t> $300</a:t>
            </a:r>
            <a:r>
              <a:rPr lang="ko-KR" altLang="ko-KR" sz="1800" dirty="0"/>
              <a:t>증가 시키기 </a:t>
            </a:r>
            <a:r>
              <a:rPr lang="ko-KR" altLang="ko-KR" sz="1800" dirty="0" smtClean="0"/>
              <a:t>위해</a:t>
            </a:r>
            <a:r>
              <a:rPr lang="ko-KR" altLang="en-US" sz="1800" dirty="0" smtClean="0"/>
              <a:t>서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덧셈 연산자를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사용하고 </a:t>
            </a:r>
            <a:r>
              <a:rPr lang="ko-KR" altLang="ko-KR" sz="1800" dirty="0"/>
              <a:t>결과에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SALARY+300</a:t>
            </a:r>
            <a:r>
              <a:rPr lang="ko-KR" altLang="ko-KR" sz="1800" dirty="0"/>
              <a:t>을 디스플레이 합니다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SELECT </a:t>
            </a:r>
            <a:r>
              <a:rPr lang="en-US" altLang="ko-KR" sz="1800" dirty="0">
                <a:solidFill>
                  <a:srgbClr val="0000FF"/>
                </a:solidFill>
              </a:rPr>
              <a:t>FIRST_NAME, SALARY, SALARY+300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20888"/>
            <a:ext cx="4315941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5) </a:t>
            </a:r>
            <a:r>
              <a:rPr lang="en-US" altLang="ko-KR" sz="1800" dirty="0"/>
              <a:t>EMP </a:t>
            </a:r>
            <a:r>
              <a:rPr lang="ko-KR" altLang="ko-KR" sz="1800" dirty="0"/>
              <a:t>테이블에서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보너스</a:t>
            </a:r>
            <a:r>
              <a:rPr lang="en-US" altLang="ko-KR" sz="1800" dirty="0"/>
              <a:t>, </a:t>
            </a:r>
            <a:r>
              <a:rPr lang="ko-KR" altLang="ko-KR" sz="1800" dirty="0"/>
              <a:t>보너스 금액을 </a:t>
            </a:r>
            <a:r>
              <a:rPr lang="ko-KR" altLang="ko-KR" sz="1800" dirty="0" smtClean="0"/>
              <a:t>출력하여라</a:t>
            </a:r>
            <a:r>
              <a:rPr lang="en-US" altLang="ko-KR" sz="1800" dirty="0" smtClean="0"/>
              <a:t>. (</a:t>
            </a:r>
            <a:r>
              <a:rPr lang="ko-KR" altLang="en-US" sz="1800" dirty="0"/>
              <a:t>참고로 보너스는 월급 </a:t>
            </a:r>
            <a:r>
              <a:rPr lang="en-US" altLang="ko-KR" sz="1800" dirty="0"/>
              <a:t>+ (</a:t>
            </a:r>
            <a:r>
              <a:rPr lang="ko-KR" altLang="en-US" sz="1800" dirty="0"/>
              <a:t>월급*커미션</a:t>
            </a:r>
            <a:r>
              <a:rPr lang="en-US" altLang="ko-KR" sz="1800" dirty="0" smtClean="0"/>
              <a:t>))</a:t>
            </a:r>
          </a:p>
          <a:p>
            <a:pPr marL="109728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rgbClr val="0000FF"/>
                </a:solidFill>
              </a:rPr>
              <a:t>SELECT EMPLOYEE_ID, FIRST_NAME, SALARY, </a:t>
            </a:r>
            <a:r>
              <a:rPr lang="en-US" altLang="ko-KR" sz="1800" dirty="0" smtClean="0">
                <a:solidFill>
                  <a:srgbClr val="0000FF"/>
                </a:solidFill>
              </a:rPr>
              <a:t>				</a:t>
            </a:r>
            <a:r>
              <a:rPr lang="en-US" altLang="ko-KR" sz="1800" dirty="0" err="1" smtClean="0">
                <a:solidFill>
                  <a:srgbClr val="0000FF"/>
                </a:solidFill>
              </a:rPr>
              <a:t>commission_pct</a:t>
            </a:r>
            <a:r>
              <a:rPr lang="en-US" altLang="ko-KR" sz="1800" dirty="0" smtClean="0">
                <a:solidFill>
                  <a:srgbClr val="0000FF"/>
                </a:solidFill>
              </a:rPr>
              <a:t>*salary</a:t>
            </a:r>
            <a:r>
              <a:rPr lang="en-US" altLang="ko-KR" sz="1800" dirty="0">
                <a:solidFill>
                  <a:srgbClr val="0000FF"/>
                </a:solidFill>
              </a:rPr>
              <a:t>,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	SALARY </a:t>
            </a:r>
            <a:r>
              <a:rPr lang="en-US" altLang="ko-KR" sz="1800" dirty="0">
                <a:solidFill>
                  <a:srgbClr val="0000FF"/>
                </a:solidFill>
              </a:rPr>
              <a:t>+ (COMMISSION_PCT * SALARY) 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80928"/>
            <a:ext cx="5904656" cy="38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6) 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LAST_NAME</a:t>
            </a:r>
            <a:r>
              <a:rPr lang="ko-KR" altLang="en-US" sz="1800" dirty="0" smtClean="0"/>
              <a:t>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이름으</a:t>
            </a:r>
            <a:r>
              <a:rPr lang="ko-KR" altLang="ko-KR" sz="1800" dirty="0" smtClean="0"/>
              <a:t>로</a:t>
            </a:r>
            <a:r>
              <a:rPr lang="en-US" altLang="ko-KR" sz="1800" dirty="0" smtClean="0"/>
              <a:t> </a:t>
            </a:r>
          </a:p>
          <a:p>
            <a:pPr marL="109728" indent="0">
              <a:buNone/>
            </a:pPr>
            <a:r>
              <a:rPr lang="en-US" altLang="ko-KR" sz="1800" dirty="0" smtClean="0"/>
              <a:t>SALARY</a:t>
            </a:r>
            <a:r>
              <a:rPr lang="ko-KR" altLang="ko-KR" sz="1800" dirty="0" smtClean="0"/>
              <a:t>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급여</a:t>
            </a:r>
            <a:r>
              <a:rPr lang="ko-KR" altLang="ko-KR" sz="1800" dirty="0" smtClean="0"/>
              <a:t>로 </a:t>
            </a:r>
            <a:r>
              <a:rPr lang="ko-KR" altLang="ko-KR" sz="1800" dirty="0"/>
              <a:t>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LAST_NAME AS </a:t>
            </a:r>
            <a:r>
              <a:rPr lang="ko-KR" altLang="en-US" sz="1800" dirty="0">
                <a:solidFill>
                  <a:srgbClr val="0000FF"/>
                </a:solidFill>
              </a:rPr>
              <a:t>이름</a:t>
            </a:r>
            <a:r>
              <a:rPr lang="en-US" altLang="ko-KR" sz="1800" dirty="0">
                <a:solidFill>
                  <a:srgbClr val="0000FF"/>
                </a:solidFill>
              </a:rPr>
              <a:t>, SALARY </a:t>
            </a:r>
            <a:r>
              <a:rPr lang="en-US" altLang="ko-KR" sz="1800" dirty="0" smtClean="0">
                <a:solidFill>
                  <a:srgbClr val="0000FF"/>
                </a:solidFill>
              </a:rPr>
              <a:t>AS </a:t>
            </a:r>
            <a:r>
              <a:rPr lang="ko-KR" altLang="en-US" sz="1800" dirty="0" smtClean="0">
                <a:solidFill>
                  <a:srgbClr val="0000FF"/>
                </a:solidFill>
              </a:rPr>
              <a:t>급여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20888"/>
            <a:ext cx="252828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7) 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LAST_NAME</a:t>
            </a:r>
            <a:r>
              <a:rPr lang="ko-KR" altLang="en-US" sz="1800" dirty="0" smtClean="0"/>
              <a:t>을</a:t>
            </a:r>
            <a:r>
              <a:rPr lang="en-US" altLang="ko-KR" sz="1800" dirty="0" smtClean="0"/>
              <a:t> Name</a:t>
            </a:r>
            <a:r>
              <a:rPr lang="ko-KR" altLang="en-US" sz="1800" dirty="0" smtClean="0"/>
              <a:t>으</a:t>
            </a:r>
            <a:r>
              <a:rPr lang="ko-KR" altLang="ko-KR" sz="1800" dirty="0" smtClean="0"/>
              <a:t>로</a:t>
            </a:r>
            <a:r>
              <a:rPr lang="en-US" altLang="ko-KR" sz="1800" dirty="0" smtClean="0"/>
              <a:t> </a:t>
            </a:r>
          </a:p>
          <a:p>
            <a:pPr marL="109728" indent="0">
              <a:buNone/>
            </a:pPr>
            <a:r>
              <a:rPr lang="en-US" altLang="ko-KR" sz="1800" dirty="0"/>
              <a:t>SALARY </a:t>
            </a:r>
            <a:r>
              <a:rPr lang="en-US" altLang="ko-KR" sz="1800" dirty="0" smtClean="0"/>
              <a:t>*12</a:t>
            </a:r>
            <a:r>
              <a:rPr lang="ko-KR" altLang="ko-KR" sz="1800" dirty="0" smtClean="0"/>
              <a:t>를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Annual </a:t>
            </a:r>
            <a:r>
              <a:rPr lang="en-US" altLang="ko-KR" sz="1800" dirty="0" smtClean="0"/>
              <a:t>Salary(</a:t>
            </a:r>
            <a:r>
              <a:rPr lang="ko-KR" altLang="en-US" sz="1800" dirty="0" smtClean="0"/>
              <a:t>연봉</a:t>
            </a:r>
            <a:r>
              <a:rPr lang="en-US" altLang="ko-KR" sz="1800" dirty="0" smtClean="0"/>
              <a:t>)</a:t>
            </a:r>
            <a:r>
              <a:rPr lang="ko-KR" altLang="ko-KR" sz="1800" dirty="0" smtClean="0"/>
              <a:t>로 </a:t>
            </a:r>
            <a:r>
              <a:rPr lang="ko-KR" altLang="ko-KR" sz="1800" dirty="0"/>
              <a:t>출력하여라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SELECT </a:t>
            </a:r>
            <a:r>
              <a:rPr lang="en-US" altLang="ko-KR" sz="1800" dirty="0">
                <a:solidFill>
                  <a:srgbClr val="0000FF"/>
                </a:solidFill>
              </a:rPr>
              <a:t>LAST_NAME "Name", SALARY*12 "Annual Salary"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52" y="2564904"/>
            <a:ext cx="2626792" cy="37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9)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이름과 업무를 연결하여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LAST_NAME || ' ' || JOB_ID AS "Employees"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132856"/>
            <a:ext cx="2833861" cy="39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10)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이름과 업무를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“</a:t>
            </a:r>
            <a:r>
              <a:rPr lang="en-US" altLang="ko-KR" sz="1800" dirty="0"/>
              <a:t>KING is a PRESIDENT” </a:t>
            </a:r>
            <a:r>
              <a:rPr lang="ko-KR" altLang="ko-KR" sz="1800" dirty="0"/>
              <a:t>형식으로 출력하여라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LAST_NAME || ' ' || 'is a' || ' '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	|| JOB_ID </a:t>
            </a:r>
            <a:r>
              <a:rPr lang="en-US" altLang="ko-KR" sz="1800" dirty="0">
                <a:solidFill>
                  <a:srgbClr val="0000FF"/>
                </a:solidFill>
              </a:rPr>
              <a:t>AS "Employees Details"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23" y="2575088"/>
            <a:ext cx="2876153" cy="37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11)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이름과 연봉을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“</a:t>
            </a:r>
            <a:r>
              <a:rPr lang="en-US" altLang="ko-KR" sz="1800" dirty="0"/>
              <a:t>KING: 1 Year salary = 60000” </a:t>
            </a:r>
            <a:r>
              <a:rPr lang="ko-KR" altLang="ko-KR" sz="1800" dirty="0" smtClean="0"/>
              <a:t>형식으로 </a:t>
            </a:r>
            <a:r>
              <a:rPr lang="ko-KR" altLang="ko-KR" sz="1800" dirty="0"/>
              <a:t>출력하여라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LAST_NAME || ': 1 Year salary = '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	|| </a:t>
            </a:r>
            <a:r>
              <a:rPr lang="en-US" altLang="ko-KR" sz="1800" dirty="0">
                <a:solidFill>
                  <a:srgbClr val="0000FF"/>
                </a:solidFill>
              </a:rPr>
              <a:t>SALARY * 12 Monthly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85" y="2627294"/>
            <a:ext cx="3544615" cy="37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12) 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JOB</a:t>
            </a:r>
            <a:r>
              <a:rPr lang="ko-KR" altLang="ko-KR" sz="1800" dirty="0"/>
              <a:t>을 모두 </a:t>
            </a:r>
            <a:r>
              <a:rPr lang="ko-KR" altLang="ko-KR" sz="1800" dirty="0" smtClean="0"/>
              <a:t>출력하</a:t>
            </a:r>
            <a:r>
              <a:rPr lang="ko-KR" altLang="en-US" sz="1800" dirty="0" smtClean="0"/>
              <a:t>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rgbClr val="0000FF"/>
                </a:solidFill>
              </a:rPr>
              <a:t>SELECT JOB_ID FROM EMPLOYEES;</a:t>
            </a:r>
            <a:endParaRPr lang="ko-KR" altLang="ko-KR" sz="18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40" y="2035297"/>
            <a:ext cx="2756520" cy="39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568902" y="2893328"/>
            <a:ext cx="8088312" cy="181588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비교 연산자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논리 연산자</a:t>
            </a:r>
            <a:endParaRPr kumimoji="0"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ALL, ANY, IN, EXISTS, BETWEEN</a:t>
            </a: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LIKE </a:t>
            </a:r>
            <a:r>
              <a:rPr kumimoji="0"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연산자</a:t>
            </a:r>
            <a:endParaRPr kumimoji="0" lang="en-US" altLang="ko-KR" sz="1400" b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>
            <a:off x="532028" y="2623453"/>
            <a:ext cx="8604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ea typeface="돋움" pitchFamily="50" charset="-127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-32" y="2202765"/>
            <a:ext cx="247650" cy="695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굴림" charset="-127"/>
              <a:ea typeface="돋움" pitchFamily="50" charset="-127"/>
            </a:endParaRPr>
          </a:p>
        </p:txBody>
      </p:sp>
      <p:sp>
        <p:nvSpPr>
          <p:cNvPr id="11" name="Rectangle 17"/>
          <p:cNvSpPr txBox="1">
            <a:spLocks noChangeArrowheads="1"/>
          </p:cNvSpPr>
          <p:nvPr/>
        </p:nvSpPr>
        <p:spPr>
          <a:xfrm>
            <a:off x="568902" y="2148790"/>
            <a:ext cx="568777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kumimoji="0" lang="ko-KR" altLang="en-US" sz="2400" b="1" smtClean="0">
                <a:latin typeface="+mj-lt"/>
                <a:ea typeface="+mj-ea"/>
                <a:cs typeface="+mj-cs"/>
              </a:rPr>
              <a:t>조건에 맞는 자료 조회</a:t>
            </a:r>
            <a:r>
              <a:rPr lang="ko-KR" altLang="en-US" sz="2400" b="1">
                <a:latin typeface="굴림" charset="-127"/>
                <a:ea typeface="굴림" charset="-127"/>
              </a:rPr>
              <a:t> </a:t>
            </a:r>
            <a:r>
              <a:rPr lang="en-US" altLang="ko-KR" sz="2400" b="1">
                <a:latin typeface="굴림" charset="-127"/>
                <a:ea typeface="굴림" charset="-127"/>
              </a:rPr>
              <a:t>(WHERE </a:t>
            </a:r>
            <a:r>
              <a:rPr lang="ko-KR" altLang="en-US" sz="2400" b="1">
                <a:latin typeface="굴림" charset="-127"/>
                <a:ea typeface="굴림" charset="-127"/>
              </a:rPr>
              <a:t>사용법</a:t>
            </a:r>
            <a:r>
              <a:rPr lang="en-US" altLang="ko-KR" sz="2400" b="1">
                <a:latin typeface="굴림" charset="-127"/>
                <a:ea typeface="굴림" charset="-127"/>
              </a:rPr>
              <a:t>)</a:t>
            </a:r>
            <a:endParaRPr kumimoji="0" lang="en-US" altLang="ko-KR" sz="24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조건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비교</a:t>
            </a:r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=, &lt;&gt;, !=, &gt;, &lt;, &gt;=, &lt;=)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EMPLOYEES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WHERE FIRST_NAME = 'John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';</a:t>
            </a: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FIRST_NAME, LAST_NAME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SALARY &gt;= 9000;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&gt;= 'John';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1.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비교 연산자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(1/2)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9952" y="404664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조건절의 </a:t>
            </a:r>
            <a:r>
              <a:rPr lang="en-US" altLang="ko-KR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NULL</a:t>
            </a:r>
            <a:r>
              <a:rPr lang="ko-KR" altLang="en-US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은 검색되지 </a:t>
            </a:r>
            <a:r>
              <a:rPr lang="ko-KR" altLang="en-US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않는다</a:t>
            </a:r>
            <a:r>
              <a:rPr lang="en-US" altLang="ko-KR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!!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예를 들면</a:t>
            </a:r>
            <a:r>
              <a:rPr lang="en-US" altLang="ko-KR" dirty="0" smtClean="0">
                <a:solidFill>
                  <a:srgbClr val="FF0000"/>
                </a:solidFill>
              </a:rPr>
              <a:t>, ‘</a:t>
            </a:r>
            <a:r>
              <a:rPr lang="en-US" altLang="ko-KR" dirty="0" err="1" smtClean="0">
                <a:solidFill>
                  <a:srgbClr val="FF0000"/>
                </a:solidFill>
              </a:rPr>
              <a:t>abc</a:t>
            </a:r>
            <a:r>
              <a:rPr lang="en-US" altLang="ko-KR" dirty="0" smtClean="0">
                <a:solidFill>
                  <a:srgbClr val="FF0000"/>
                </a:solidFill>
              </a:rPr>
              <a:t>’ </a:t>
            </a:r>
            <a:r>
              <a:rPr lang="ko-KR" altLang="en-US" dirty="0" smtClean="0">
                <a:solidFill>
                  <a:srgbClr val="FF0000"/>
                </a:solidFill>
              </a:rPr>
              <a:t>와 </a:t>
            </a:r>
            <a:r>
              <a:rPr lang="en-US" altLang="ko-KR" dirty="0" smtClean="0">
                <a:solidFill>
                  <a:srgbClr val="FF0000"/>
                </a:solidFill>
              </a:rPr>
              <a:t>null</a:t>
            </a:r>
            <a:r>
              <a:rPr lang="ko-KR" altLang="en-US" dirty="0" smtClean="0">
                <a:solidFill>
                  <a:srgbClr val="FF0000"/>
                </a:solidFill>
              </a:rPr>
              <a:t>을 넣으면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abc</a:t>
            </a:r>
            <a:r>
              <a:rPr lang="ko-KR" altLang="en-US" dirty="0" smtClean="0">
                <a:solidFill>
                  <a:srgbClr val="FF0000"/>
                </a:solidFill>
              </a:rPr>
              <a:t>는 검색되지만</a:t>
            </a:r>
            <a:r>
              <a:rPr lang="en-US" altLang="ko-KR" dirty="0" smtClean="0">
                <a:solidFill>
                  <a:srgbClr val="FF0000"/>
                </a:solidFill>
              </a:rPr>
              <a:t>, null</a:t>
            </a:r>
            <a:r>
              <a:rPr lang="ko-KR" altLang="en-US" dirty="0" smtClean="0">
                <a:solidFill>
                  <a:srgbClr val="FF0000"/>
                </a:solidFill>
              </a:rPr>
              <a:t>은 검색에서 제외된다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en-US" altLang="ko-KR" sz="2800" b="1" dirty="0" smtClean="0"/>
              <a:t>SELECT </a:t>
            </a:r>
            <a:r>
              <a:rPr lang="ko-KR" altLang="en-US" sz="2800" b="1" dirty="0" smtClean="0"/>
              <a:t>문 형식</a:t>
            </a:r>
            <a:r>
              <a:rPr lang="en-US" altLang="ko-KR" sz="2800" b="1" dirty="0" smtClean="0"/>
              <a:t>(1/2) </a:t>
            </a:r>
            <a:endParaRPr lang="en-US" altLang="ko-KR" sz="2800" b="1" dirty="0"/>
          </a:p>
        </p:txBody>
      </p:sp>
      <p:pic>
        <p:nvPicPr>
          <p:cNvPr id="12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89" y="1754978"/>
            <a:ext cx="7200000" cy="3889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NULL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값 의 처리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IS NULL, IS NOT NULL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MANAGER_ID IS NULL;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MANAGER_ID IS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NOT NULL;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NULL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은 오라클에서 아무것도 가리키지 않은 문자를 의미</a:t>
            </a:r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하는데 공백문자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‘’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라고 생각 하면 된다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1.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비교 연산자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(2/2)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복수의 조건의 연결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() , NOT, AND, OR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MANAGER_ID IS NOT NULL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AND NOT SALARY &gt;= 8000;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= 'John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OR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 =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'Den';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연산자의 우선순위는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(), NOT, AND, OR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이다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2.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논리 연산자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'Julia'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 </a:t>
            </a:r>
            <a:r>
              <a:rPr lang="en-US" altLang="ko-KR" sz="1800" dirty="0" smtClean="0"/>
              <a:t>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&gt;= 9000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 &gt;= '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Shanta</a:t>
            </a:r>
            <a:r>
              <a:rPr lang="en-US" altLang="ko-KR" sz="1800" dirty="0" smtClean="0">
                <a:solidFill>
                  <a:srgbClr val="FF0000"/>
                </a:solidFill>
              </a:rPr>
              <a:t>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 &gt;= 'a'</a:t>
            </a:r>
            <a:r>
              <a:rPr lang="en-US" altLang="ko-KR" sz="1800" dirty="0" smtClean="0"/>
              <a:t>;     -- FIRST_NAME</a:t>
            </a:r>
            <a:r>
              <a:rPr lang="ko-KR" altLang="en-US" sz="1800" dirty="0" smtClean="0"/>
              <a:t>의 첫 문자는 대문자이므로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 = ''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  <a:r>
              <a:rPr lang="en-US" altLang="ko-KR" sz="1800" dirty="0" smtClean="0"/>
              <a:t>  </a:t>
            </a:r>
            <a:r>
              <a:rPr lang="en-US" altLang="ko-KR" sz="1800" dirty="0" smtClean="0">
                <a:solidFill>
                  <a:srgbClr val="0000FF"/>
                </a:solidFill>
              </a:rPr>
              <a:t>IS NULL</a:t>
            </a:r>
            <a:r>
              <a:rPr lang="en-US" altLang="ko-KR" sz="1800" dirty="0" smtClean="0"/>
              <a:t>;		-- = NULL </a:t>
            </a:r>
            <a:r>
              <a:rPr lang="ko-KR" altLang="en-US" sz="1800" dirty="0" smtClean="0"/>
              <a:t>인 것만 출력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  <a:r>
              <a:rPr lang="en-US" altLang="ko-KR" sz="1800" dirty="0" smtClean="0"/>
              <a:t>  </a:t>
            </a:r>
            <a:r>
              <a:rPr lang="en-US" altLang="ko-KR" sz="1800" dirty="0" smtClean="0">
                <a:solidFill>
                  <a:srgbClr val="0000FF"/>
                </a:solidFill>
              </a:rPr>
              <a:t>IS NOT NULL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 = '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Shanta</a:t>
            </a:r>
            <a:r>
              <a:rPr lang="en-US" altLang="ko-KR" sz="1800" dirty="0" smtClean="0">
                <a:solidFill>
                  <a:srgbClr val="FF0000"/>
                </a:solidFill>
              </a:rPr>
              <a:t>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OR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‘John’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</a:t>
            </a:r>
            <a:r>
              <a:rPr lang="en-US" altLang="ko-KR" sz="1800" dirty="0" smtClean="0">
                <a:solidFill>
                  <a:srgbClr val="00B050"/>
                </a:solidFill>
              </a:rPr>
              <a:t>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 = '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Shanta</a:t>
            </a:r>
            <a:r>
              <a:rPr lang="en-US" altLang="ko-KR" sz="1800" dirty="0" smtClean="0">
                <a:solidFill>
                  <a:srgbClr val="FF0000"/>
                </a:solidFill>
              </a:rPr>
              <a:t>'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OR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‘John’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AND</a:t>
            </a:r>
            <a:r>
              <a:rPr lang="en-US" altLang="ko-KR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SALARY &gt; 3000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ALL</a:t>
            </a: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ALL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SALARY = ALL (8000);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SALARY = ALL (SELECT SALARY FROM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              WHERE JOB_ID =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'IT_PROG');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ALL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은 모든경우가 맞는 경우만 보여진다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ALL</a:t>
            </a:r>
            <a:r>
              <a:rPr lang="en-US" altLang="ko-KR" sz="2800" b="1">
                <a:latin typeface="굴림" charset="-127"/>
                <a:ea typeface="굴림" charset="-127"/>
              </a:rPr>
              <a:t>, ANY, IN, EXISTS,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BETWEEN (1/5)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ALL('Julia', 'John')</a:t>
            </a:r>
            <a:r>
              <a:rPr lang="en-US" altLang="ko-KR" sz="1800" dirty="0" smtClean="0"/>
              <a:t>; </a:t>
            </a:r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아무 것도 출력 안됨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그것은 같은 </a:t>
            </a:r>
            <a:r>
              <a:rPr lang="ko-KR" altLang="en-US" sz="1800" dirty="0" err="1" smtClean="0"/>
              <a:t>컬럼에서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Julia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John</a:t>
            </a:r>
            <a:r>
              <a:rPr lang="ko-KR" altLang="en-US" sz="1800" dirty="0" smtClean="0"/>
              <a:t>이 존재해야 하기 때문이다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'Julia'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AND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'John'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-- AND </a:t>
            </a:r>
            <a:r>
              <a:rPr lang="ko-KR" altLang="en-US" sz="1800" dirty="0" smtClean="0"/>
              <a:t>조건으로 역시 아무 것도 출력 되지 않는다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&gt;= 'Julia'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AND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&gt;= 'John'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</a:t>
            </a:r>
            <a:r>
              <a:rPr lang="en-US" altLang="ko-KR" sz="1800" dirty="0" smtClean="0"/>
              <a:t>&gt;= </a:t>
            </a:r>
            <a:r>
              <a:rPr lang="en-US" altLang="ko-KR" sz="1800" dirty="0" smtClean="0">
                <a:solidFill>
                  <a:srgbClr val="0000FF"/>
                </a:solidFill>
              </a:rPr>
              <a:t>ALL (SELECT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/>
              <a:t>					</a:t>
            </a: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'IT_PROG'</a:t>
            </a:r>
            <a:r>
              <a:rPr lang="en-US" altLang="ko-KR" sz="1800" dirty="0" smtClean="0">
                <a:solidFill>
                  <a:srgbClr val="0000FF"/>
                </a:solidFill>
              </a:rPr>
              <a:t>)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en-US" altLang="ko-KR" sz="1800" dirty="0"/>
              <a:t>JOB_ID </a:t>
            </a:r>
            <a:r>
              <a:rPr lang="ko-KR" altLang="en-US" sz="1800" dirty="0" smtClean="0"/>
              <a:t>가</a:t>
            </a:r>
            <a:r>
              <a:rPr lang="en-US" altLang="ko-KR" sz="1800" dirty="0" smtClean="0"/>
              <a:t> IT_PROG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SALARY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EMPLOYEES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SALARY</a:t>
            </a:r>
            <a:r>
              <a:rPr lang="ko-KR" altLang="en-US" sz="1800" dirty="0" smtClean="0"/>
              <a:t>가 큰 경우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ANY</a:t>
            </a: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ANY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SALARY = ANY (8000, 3200, 6000);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LAST_NAME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SALARY =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ANY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(SELECT SALARY FROM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              WHERE JOB_ID =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'IT_PROG');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ANY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는 조건을 맞는 내용을 보여준다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어떠한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~~	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ALL</a:t>
            </a:r>
            <a:r>
              <a:rPr lang="en-US" altLang="ko-KR" sz="2800" b="1">
                <a:latin typeface="굴림" charset="-127"/>
                <a:ea typeface="굴림" charset="-127"/>
              </a:rPr>
              <a:t>, ANY, IN, EXISTS,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BETWEEN (2/5)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= ANY('Julia', 'John')</a:t>
            </a:r>
            <a:r>
              <a:rPr lang="en-US" altLang="ko-KR" sz="1800" dirty="0" smtClean="0"/>
              <a:t>;	-- 'Julia'</a:t>
            </a:r>
            <a:r>
              <a:rPr lang="ko-KR" altLang="en-US" sz="1800" dirty="0" smtClean="0"/>
              <a:t>나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'John'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= ANY </a:t>
            </a:r>
            <a:r>
              <a:rPr lang="en-US" altLang="ko-KR" sz="1800" dirty="0" smtClean="0">
                <a:solidFill>
                  <a:srgbClr val="0000FF"/>
                </a:solidFill>
              </a:rPr>
              <a:t>(SELECT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/>
              <a:t>                     		</a:t>
            </a: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'IT_PROG'</a:t>
            </a:r>
            <a:r>
              <a:rPr lang="en-US" altLang="ko-KR" sz="1800" dirty="0" smtClean="0">
                <a:solidFill>
                  <a:srgbClr val="0000FF"/>
                </a:solidFill>
              </a:rPr>
              <a:t>)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-- JOB_ID</a:t>
            </a:r>
            <a:r>
              <a:rPr lang="ko-KR" altLang="en-US" sz="1800" dirty="0" smtClean="0"/>
              <a:t>가</a:t>
            </a:r>
            <a:r>
              <a:rPr lang="en-US" altLang="ko-KR" sz="1800" dirty="0" smtClean="0"/>
              <a:t> IT_PROG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SALARY</a:t>
            </a:r>
            <a:r>
              <a:rPr lang="ko-KR" altLang="en-US" sz="1800" dirty="0" smtClean="0"/>
              <a:t>와 같은 </a:t>
            </a:r>
            <a:r>
              <a:rPr lang="en-US" altLang="ko-KR" sz="1800" dirty="0" smtClean="0"/>
              <a:t>EMPLOYEES</a:t>
            </a:r>
            <a:r>
              <a:rPr lang="ko-KR" altLang="en-US" sz="1800" dirty="0" smtClean="0"/>
              <a:t>의 </a:t>
            </a:r>
            <a:r>
              <a:rPr lang="en-US" altLang="ko-KR" sz="1800" dirty="0"/>
              <a:t>SALARY 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en-US" altLang="ko-KR" sz="2800" b="1" dirty="0" smtClean="0"/>
              <a:t>SELECT </a:t>
            </a:r>
            <a:r>
              <a:rPr lang="ko-KR" altLang="en-US" sz="2800" b="1" dirty="0" smtClean="0"/>
              <a:t>문 형식</a:t>
            </a:r>
            <a:r>
              <a:rPr lang="en-US" altLang="ko-KR" sz="2800" b="1" dirty="0" smtClean="0"/>
              <a:t>(2/2) </a:t>
            </a:r>
            <a:endParaRPr lang="en-US" altLang="ko-KR" sz="2800" b="1" dirty="0"/>
          </a:p>
        </p:txBody>
      </p:sp>
      <p:pic>
        <p:nvPicPr>
          <p:cNvPr id="9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89" y="1754979"/>
            <a:ext cx="7218290" cy="3987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[NOT] IN</a:t>
            </a: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[NOT] IN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SALARY IN (8000, 3200, 6000);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LAST_NAME, SALARY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SALARY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IN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(SELECT SALARY FROM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           WHERE JOB_ID = 'IT_PROG');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NOT IN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을 사용 할 때 조건 컬럼의 값에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NULL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주의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‘=’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을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사용할 수 없다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  </a:t>
            </a: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 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ALL</a:t>
            </a:r>
            <a:r>
              <a:rPr lang="en-US" altLang="ko-KR" sz="2800" b="1">
                <a:latin typeface="굴림" charset="-127"/>
                <a:ea typeface="굴림" charset="-127"/>
              </a:rPr>
              <a:t>, ANY, IN, EXISTS,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BETWEEN (3/5)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IN 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FF0000"/>
                </a:solidFill>
              </a:rPr>
              <a:t>'Julia', 'John'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IN </a:t>
            </a:r>
            <a:r>
              <a:rPr lang="en-US" altLang="ko-KR" sz="1800" dirty="0" smtClean="0">
                <a:solidFill>
                  <a:srgbClr val="0000FF"/>
                </a:solidFill>
              </a:rPr>
              <a:t>(SELECT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/>
              <a:t>				</a:t>
            </a: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'IT_PROG'</a:t>
            </a:r>
            <a:r>
              <a:rPr lang="en-US" altLang="ko-KR" sz="1800" dirty="0" smtClean="0">
                <a:solidFill>
                  <a:srgbClr val="0000FF"/>
                </a:solidFill>
              </a:rPr>
              <a:t>)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</a:t>
            </a:r>
            <a:r>
              <a:rPr lang="en-US" altLang="ko-KR" sz="1800" dirty="0" smtClean="0"/>
              <a:t>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FIRST_NAME NOT IN </a:t>
            </a:r>
            <a:r>
              <a:rPr lang="en-US" altLang="ko-KR" sz="1800" dirty="0" smtClean="0">
                <a:solidFill>
                  <a:srgbClr val="0000FF"/>
                </a:solidFill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</a:rPr>
              <a:t>'Julia', 'John'</a:t>
            </a:r>
            <a:r>
              <a:rPr lang="en-US" altLang="ko-KR" sz="1800" dirty="0" smtClean="0">
                <a:solidFill>
                  <a:srgbClr val="0000FF"/>
                </a:solidFill>
              </a:rPr>
              <a:t>)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IS NULL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FIRST_NAME, LAST_NAME,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MANAGER_ID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NOT IN</a:t>
            </a:r>
            <a:r>
              <a:rPr lang="en-US" altLang="ko-KR" sz="1800" dirty="0" smtClean="0">
                <a:solidFill>
                  <a:srgbClr val="0000FF"/>
                </a:solidFill>
              </a:rPr>
              <a:t> (</a:t>
            </a:r>
            <a:r>
              <a:rPr lang="en-US" altLang="ko-KR" sz="1800" dirty="0" smtClean="0">
                <a:solidFill>
                  <a:srgbClr val="FF0000"/>
                </a:solidFill>
              </a:rPr>
              <a:t>120, 100</a:t>
            </a:r>
            <a:r>
              <a:rPr lang="en-US" altLang="ko-KR" sz="1800" dirty="0" smtClean="0">
                <a:solidFill>
                  <a:srgbClr val="0000FF"/>
                </a:solidFill>
              </a:rPr>
              <a:t>)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[NOT] EXISTS</a:t>
            </a: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[NOT] EXISTS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EXISTS (SELECT 1 FROM DUAL);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LAST_NAME, SALARY, JOB_ID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EMPLOYEES A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EXISTS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(SELECT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1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DUAL B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			WHERE A.JOB_ID = 'IT_PROG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);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EXISTS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다음 서브쿼리가 결과 값을 가지면 보여진다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ALL</a:t>
            </a:r>
            <a:r>
              <a:rPr lang="en-US" altLang="ko-KR" sz="2800" b="1">
                <a:latin typeface="굴림" charset="-127"/>
                <a:ea typeface="굴림" charset="-127"/>
              </a:rPr>
              <a:t>, ANY, IN, EXISTS,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BETWEEN (4/5)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357892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396648"/>
            <a:ext cx="7200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000" b="1" dirty="0" err="1" smtClean="0"/>
              <a:t>듀얼</a:t>
            </a:r>
            <a:r>
              <a:rPr lang="ko-KR" altLang="en-US" sz="2000" b="1" dirty="0" smtClean="0"/>
              <a:t> 테이블</a:t>
            </a:r>
            <a:r>
              <a:rPr lang="en-US" altLang="ko-KR" sz="2000" dirty="0" smtClean="0"/>
              <a:t>(DUAL table)</a:t>
            </a:r>
            <a:r>
              <a:rPr lang="ko-KR" altLang="en-US" sz="2000" dirty="0" smtClean="0"/>
              <a:t>은 모든 오라클 데이터베이스 </a:t>
            </a:r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설치 본에 기본으로 존재하는 한 열로 이루어진 </a:t>
            </a:r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특별한 테이블이다</a:t>
            </a:r>
            <a:r>
              <a:rPr lang="en-US" altLang="ko-KR" sz="2000" dirty="0" smtClean="0"/>
              <a:t>. </a:t>
            </a:r>
          </a:p>
          <a:p>
            <a:pPr marL="342900" indent="-342900"/>
            <a:r>
              <a:rPr lang="en-US" altLang="ko-KR" sz="2000" dirty="0" smtClean="0"/>
              <a:t>SYSDATE, USER</a:t>
            </a:r>
            <a:r>
              <a:rPr lang="ko-KR" altLang="en-US" sz="2000" dirty="0" smtClean="0"/>
              <a:t>와 같은 의사컬럼 선택에 사용하는 것이 </a:t>
            </a:r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적절하다</a:t>
            </a:r>
            <a:r>
              <a:rPr lang="en-US" altLang="ko-KR" sz="2000" dirty="0" smtClean="0"/>
              <a:t>. </a:t>
            </a:r>
          </a:p>
          <a:p>
            <a:pPr marL="342900" indent="-342900"/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이 테이블은 </a:t>
            </a:r>
            <a:r>
              <a:rPr lang="en-US" altLang="ko-KR" sz="2000" dirty="0" smtClean="0"/>
              <a:t>'X' </a:t>
            </a:r>
            <a:r>
              <a:rPr lang="ko-KR" altLang="en-US" sz="2000" dirty="0" smtClean="0"/>
              <a:t>값을 포함하는 </a:t>
            </a:r>
            <a:r>
              <a:rPr lang="en-US" altLang="ko-KR" sz="2000" dirty="0" smtClean="0"/>
              <a:t>DUMMY(</a:t>
            </a:r>
            <a:r>
              <a:rPr lang="ko-KR" altLang="en-US" sz="2000" dirty="0" smtClean="0"/>
              <a:t>더미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라 불리는 </a:t>
            </a:r>
            <a:endParaRPr lang="en-US" altLang="ko-KR" sz="2000" dirty="0" smtClean="0"/>
          </a:p>
          <a:p>
            <a:pPr marL="342900" indent="-342900"/>
            <a:r>
              <a:rPr lang="ko-KR" altLang="en-US" sz="2000" dirty="0" smtClean="0"/>
              <a:t>하나의 </a:t>
            </a:r>
            <a:r>
              <a:rPr lang="en-US" altLang="ko-KR" sz="2000" dirty="0" smtClean="0"/>
              <a:t>VARCHAR2(1) </a:t>
            </a:r>
            <a:r>
              <a:rPr lang="ko-KR" altLang="en-US" sz="2000" dirty="0" smtClean="0"/>
              <a:t>열이 있다</a:t>
            </a:r>
            <a:r>
              <a:rPr lang="en-US" altLang="ko-KR" sz="2000" dirty="0" smtClean="0"/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EXISTS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1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DUAL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NOT EXISTS 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1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 DUAL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SALARY, 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EMPLOYEES A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EXISTS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1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 DUAL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		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A.JOB_ID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= 'IT_PROG'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r>
              <a:rPr lang="en-US" altLang="ko-KR" sz="1800" dirty="0" smtClean="0"/>
              <a:t>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SALARY,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IN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FF0000"/>
                </a:solidFill>
              </a:rPr>
              <a:t>'IT_PROG'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r>
              <a:rPr lang="en-US" altLang="ko-KR" sz="1800" dirty="0" smtClean="0"/>
              <a:t>               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SALARY, 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EMPLOYEES A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NOT EXISTS 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1 </a:t>
            </a: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DUAL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		</a:t>
            </a: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00B050"/>
                </a:solidFill>
              </a:rPr>
              <a:t>A.JOB_ID = 'IT_PROG'</a:t>
            </a:r>
            <a:r>
              <a:rPr lang="en-US" altLang="ko-KR" sz="1800" dirty="0" smtClean="0"/>
              <a:t>); 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범위연산자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[NOT] BETWEEN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SALARY BETWEEN 3200 AND 9000;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(WHERE SALARY &gt;= 3200 AND SALARY &lt;= 9000)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FIRST_NAME, LAST_NAME, SALARY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SALARY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NOT BETWEEN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3200 AND 9000;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(WHERE SALARY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&lt;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3200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OR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SALARY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&gt;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9000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BETWEEN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은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AND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로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NOT BETWEEN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은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OR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로 변경 가능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ALL</a:t>
            </a:r>
            <a:r>
              <a:rPr lang="en-US" altLang="ko-KR" sz="2800" b="1">
                <a:latin typeface="굴림" charset="-127"/>
                <a:ea typeface="굴림" charset="-127"/>
              </a:rPr>
              <a:t>, ANY, IN, EXISTS,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BETWEEN (5/5)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SALARY </a:t>
            </a:r>
            <a:r>
              <a:rPr lang="en-US" altLang="ko-KR" sz="1800" dirty="0" smtClean="0">
                <a:solidFill>
                  <a:srgbClr val="FF0000"/>
                </a:solidFill>
              </a:rPr>
              <a:t>BETWEEN</a:t>
            </a:r>
            <a:r>
              <a:rPr lang="en-US" altLang="ko-KR" sz="1800" dirty="0" smtClean="0"/>
              <a:t> 3200 </a:t>
            </a:r>
            <a:r>
              <a:rPr lang="en-US" altLang="ko-KR" sz="1800" dirty="0" smtClean="0">
                <a:solidFill>
                  <a:srgbClr val="0000FF"/>
                </a:solidFill>
              </a:rPr>
              <a:t>AND</a:t>
            </a:r>
            <a:r>
              <a:rPr lang="en-US" altLang="ko-KR" sz="1800" dirty="0" smtClean="0"/>
              <a:t> 9000;	</a:t>
            </a:r>
          </a:p>
          <a:p>
            <a:pPr>
              <a:buNone/>
            </a:pPr>
            <a:r>
              <a:rPr lang="en-US" altLang="ko-KR" sz="1800" dirty="0" smtClean="0"/>
              <a:t>-- AND </a:t>
            </a:r>
            <a:r>
              <a:rPr lang="ko-KR" altLang="en-US" sz="1800" dirty="0" smtClean="0"/>
              <a:t>조건과 같다</a:t>
            </a:r>
            <a:r>
              <a:rPr lang="en-US" altLang="ko-KR" sz="1800" b="1" dirty="0"/>
              <a:t> </a:t>
            </a:r>
            <a:r>
              <a:rPr lang="en-US" altLang="ko-KR" sz="1800" b="1" dirty="0" smtClean="0"/>
              <a:t>(</a:t>
            </a:r>
            <a:r>
              <a:rPr lang="en-US" altLang="ko-KR" sz="1800" dirty="0" smtClean="0"/>
              <a:t>SALARY </a:t>
            </a:r>
            <a:r>
              <a:rPr lang="en-US" altLang="ko-KR" sz="1800" dirty="0"/>
              <a:t>&gt;= 3200 AND SALARY &lt;= </a:t>
            </a:r>
            <a:r>
              <a:rPr lang="en-US" altLang="ko-KR" sz="1800" dirty="0" smtClean="0"/>
              <a:t>9000)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SALARY </a:t>
            </a:r>
            <a:r>
              <a:rPr lang="en-US" altLang="ko-KR" sz="1800" dirty="0" smtClean="0">
                <a:solidFill>
                  <a:srgbClr val="FF0000"/>
                </a:solidFill>
              </a:rPr>
              <a:t>NOT BETWEEN </a:t>
            </a:r>
            <a:r>
              <a:rPr lang="en-US" altLang="ko-KR" sz="1800" dirty="0" smtClean="0"/>
              <a:t>3200 </a:t>
            </a:r>
            <a:r>
              <a:rPr lang="en-US" altLang="ko-KR" sz="1800" dirty="0" smtClean="0">
                <a:solidFill>
                  <a:srgbClr val="0000FF"/>
                </a:solidFill>
              </a:rPr>
              <a:t>AND</a:t>
            </a:r>
            <a:r>
              <a:rPr lang="en-US" altLang="ko-KR" sz="1800" dirty="0" smtClean="0"/>
              <a:t> 9000;	</a:t>
            </a:r>
          </a:p>
          <a:p>
            <a:pPr>
              <a:buNone/>
            </a:pPr>
            <a:r>
              <a:rPr lang="en-US" altLang="ko-KR" sz="1800" dirty="0" smtClean="0"/>
              <a:t>-- OR </a:t>
            </a:r>
            <a:r>
              <a:rPr lang="ko-KR" altLang="en-US" sz="1800" dirty="0" smtClean="0"/>
              <a:t>조건과 같다 </a:t>
            </a:r>
            <a:r>
              <a:rPr lang="en-US" altLang="ko-KR" sz="1800" dirty="0" smtClean="0"/>
              <a:t>(SALARY </a:t>
            </a:r>
            <a:r>
              <a:rPr lang="en-US" altLang="ko-KR" sz="1800" dirty="0"/>
              <a:t>&lt; 3200 OR SALARY &gt; 9000)</a:t>
            </a:r>
          </a:p>
          <a:p>
            <a:pPr>
              <a:buNone/>
            </a:pPr>
            <a:r>
              <a:rPr lang="en-US" altLang="ko-KR" sz="1800" dirty="0" smtClean="0"/>
              <a:t>	  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한 문자 패턴 </a:t>
            </a:r>
            <a:r>
              <a:rPr lang="ko-KR" altLang="en-US" sz="2000" b="1" dirty="0" err="1" smtClean="0">
                <a:latin typeface="돋움체" pitchFamily="49" charset="-127"/>
                <a:ea typeface="돋움체" pitchFamily="49" charset="-127"/>
              </a:rPr>
              <a:t>매칭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 연산자</a:t>
            </a: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(_)</a:t>
            </a: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 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_ :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한문자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대응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	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		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 LIKE '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G_ra_d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여러 문자 패턴 </a:t>
            </a:r>
            <a:r>
              <a:rPr lang="ko-KR" altLang="en-US" sz="2000" b="1" dirty="0" err="1" smtClean="0">
                <a:latin typeface="돋움체" pitchFamily="49" charset="-127"/>
                <a:ea typeface="돋움체" pitchFamily="49" charset="-127"/>
              </a:rPr>
              <a:t>매칭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2000" b="1" dirty="0">
                <a:latin typeface="돋움체" pitchFamily="49" charset="-127"/>
                <a:ea typeface="돋움체" pitchFamily="49" charset="-127"/>
              </a:rPr>
              <a:t>연산자</a:t>
            </a: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(%)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 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%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: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여러 문자 </a:t>
            </a:r>
            <a:r>
              <a:rPr lang="ko-KR" altLang="en-US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대응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	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		WHERE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 LIKE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K%y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'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LIKE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연산자에 패턴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매칭은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여러 가지 혼용이 가능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4. LIKE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연산자</a:t>
            </a:r>
            <a:endParaRPr lang="ko-KR" altLang="en-US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44"/>
          <p:cNvSpPr>
            <a:spLocks noChangeArrowheads="1"/>
          </p:cNvSpPr>
          <p:nvPr/>
        </p:nvSpPr>
        <p:spPr bwMode="auto">
          <a:xfrm>
            <a:off x="238125" y="775778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en-US" altLang="ko-KR" sz="2800" b="1" dirty="0" smtClean="0"/>
              <a:t>SELECT </a:t>
            </a:r>
            <a:r>
              <a:rPr lang="ko-KR" altLang="en-US" sz="2800" b="1" dirty="0" smtClean="0"/>
              <a:t>문 수행과정</a:t>
            </a:r>
            <a:r>
              <a:rPr lang="en-US" altLang="ko-KR" sz="2800" b="1" dirty="0" smtClean="0"/>
              <a:t> </a:t>
            </a:r>
            <a:endParaRPr lang="en-US" altLang="ko-KR" sz="2800" b="1" dirty="0"/>
          </a:p>
        </p:txBody>
      </p:sp>
      <p:pic>
        <p:nvPicPr>
          <p:cNvPr id="7" name="Picture 6" descr="C:\완료도서1\데이터베이스_오라클\강의보조자료\그림\5장\0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27" y="1495933"/>
            <a:ext cx="6336922" cy="45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FIRST_NAME </a:t>
            </a:r>
            <a:r>
              <a:rPr lang="en-US" altLang="ko-KR" sz="1800" dirty="0" smtClean="0">
                <a:solidFill>
                  <a:srgbClr val="FF0000"/>
                </a:solidFill>
              </a:rPr>
              <a:t>LIKE</a:t>
            </a:r>
            <a:r>
              <a:rPr lang="en-US" altLang="ko-KR" sz="1800" dirty="0" smtClean="0"/>
              <a:t> '</a:t>
            </a:r>
            <a:r>
              <a:rPr lang="en-US" altLang="ko-KR" sz="1800" dirty="0" err="1" smtClean="0"/>
              <a:t>G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_ra_</a:t>
            </a:r>
            <a:r>
              <a:rPr lang="en-US" altLang="ko-KR" sz="1800" dirty="0" err="1"/>
              <a:t>d</a:t>
            </a:r>
            <a:r>
              <a:rPr lang="en-US" altLang="ko-KR" sz="1800" dirty="0"/>
              <a:t>';    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중간 </a:t>
            </a:r>
            <a:r>
              <a:rPr lang="en-US" altLang="ko-KR" sz="1800" dirty="0" smtClean="0"/>
              <a:t>ra</a:t>
            </a:r>
            <a:r>
              <a:rPr lang="ko-KR" altLang="en-US" sz="1800" dirty="0" smtClean="0"/>
              <a:t>의 문자가 들어가야 함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FIRST_NAME </a:t>
            </a:r>
            <a:r>
              <a:rPr lang="en-US" altLang="ko-KR" sz="1800" dirty="0" smtClean="0">
                <a:solidFill>
                  <a:srgbClr val="FF0000"/>
                </a:solidFill>
              </a:rPr>
              <a:t>LIKE</a:t>
            </a:r>
            <a:r>
              <a:rPr lang="en-US" altLang="ko-KR" sz="1800" dirty="0" smtClean="0"/>
              <a:t> '</a:t>
            </a:r>
            <a:r>
              <a:rPr lang="en-US" altLang="ko-KR" sz="1800" dirty="0" err="1" smtClean="0"/>
              <a:t>K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%</a:t>
            </a:r>
            <a:r>
              <a:rPr lang="en-US" altLang="ko-KR" sz="1800" dirty="0" err="1" smtClean="0"/>
              <a:t>y</a:t>
            </a:r>
            <a:r>
              <a:rPr lang="en-US" altLang="ko-KR" sz="1800" dirty="0" smtClean="0"/>
              <a:t>';	</a:t>
            </a:r>
          </a:p>
          <a:p>
            <a:pPr>
              <a:buNone/>
            </a:pPr>
            <a:r>
              <a:rPr lang="en-US" altLang="ko-KR" sz="1800" dirty="0" smtClean="0"/>
              <a:t>-- % </a:t>
            </a:r>
            <a:r>
              <a:rPr lang="ko-KR" altLang="en-US" sz="1800" dirty="0" smtClean="0"/>
              <a:t>는 몇 개의 글자도 관계없음</a:t>
            </a:r>
            <a:r>
              <a:rPr lang="en-US" altLang="ko-KR" sz="1800" dirty="0" smtClean="0"/>
              <a:t> 	        	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1) </a:t>
            </a:r>
            <a:r>
              <a:rPr lang="en-US" altLang="ko-KR" sz="1800" dirty="0" smtClean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급여가</a:t>
            </a:r>
            <a:r>
              <a:rPr lang="en-US" altLang="ko-KR" sz="1800" dirty="0"/>
              <a:t> 3000</a:t>
            </a:r>
            <a:r>
              <a:rPr lang="ko-KR" altLang="ko-KR" sz="1800" dirty="0"/>
              <a:t>이상인 사원의 정보를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</a:t>
            </a:r>
            <a:r>
              <a:rPr lang="en-US" altLang="ko-KR" sz="1800" dirty="0" smtClean="0">
                <a:solidFill>
                  <a:srgbClr val="0000FF"/>
                </a:solidFill>
              </a:rPr>
              <a:t>, LAST_NAME, JOB_ID, SALARY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 </a:t>
            </a:r>
            <a:r>
              <a:rPr lang="en-US" altLang="ko-KR" sz="1800" dirty="0">
                <a:solidFill>
                  <a:srgbClr val="0000FF"/>
                </a:solidFill>
              </a:rPr>
              <a:t>EMPLOYEES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 </a:t>
            </a:r>
            <a:r>
              <a:rPr lang="en-US" altLang="ko-KR" sz="1800" dirty="0">
                <a:solidFill>
                  <a:srgbClr val="0000FF"/>
                </a:solidFill>
              </a:rPr>
              <a:t>SALARY &gt;= 3000;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23" y="2427976"/>
            <a:ext cx="4286225" cy="40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2)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담당 업무가</a:t>
            </a:r>
            <a:r>
              <a:rPr lang="en-US" altLang="ko-KR" sz="1800" dirty="0"/>
              <a:t> Manager</a:t>
            </a:r>
            <a:r>
              <a:rPr lang="ko-KR" altLang="ko-KR" sz="1800" dirty="0"/>
              <a:t>인 사원의 정보를</a:t>
            </a:r>
            <a:r>
              <a:rPr lang="en-US" altLang="ko-KR" sz="1800" dirty="0"/>
              <a:t> 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/>
              <a:t>(Manager == ST_MAN)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EMPLOYEE_ID,LAST_NAME,JOB_ID,SALARY,DEPARTMENT_ID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 </a:t>
            </a:r>
            <a:r>
              <a:rPr lang="en-US" altLang="ko-KR" sz="1800" dirty="0">
                <a:solidFill>
                  <a:srgbClr val="0000FF"/>
                </a:solidFill>
              </a:rPr>
              <a:t>EMPLOYEES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 </a:t>
            </a:r>
            <a:r>
              <a:rPr lang="en-US" altLang="ko-KR" sz="1800" dirty="0">
                <a:solidFill>
                  <a:srgbClr val="0000FF"/>
                </a:solidFill>
              </a:rPr>
              <a:t>JOB_ID = 'ST_MAN';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3212976"/>
            <a:ext cx="53911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3)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입사일자가</a:t>
            </a:r>
            <a:r>
              <a:rPr lang="en-US" altLang="ko-KR" sz="1800" dirty="0"/>
              <a:t> 1982</a:t>
            </a:r>
            <a:r>
              <a:rPr lang="ko-KR" altLang="ko-KR" sz="1800" dirty="0"/>
              <a:t>년</a:t>
            </a:r>
            <a:r>
              <a:rPr lang="en-US" altLang="ko-KR" sz="1800" dirty="0"/>
              <a:t> 1</a:t>
            </a:r>
            <a:r>
              <a:rPr lang="ko-KR" altLang="ko-KR" sz="1800" dirty="0"/>
              <a:t>월</a:t>
            </a:r>
            <a:r>
              <a:rPr lang="en-US" altLang="ko-KR" sz="1800" dirty="0"/>
              <a:t> 1</a:t>
            </a:r>
            <a:r>
              <a:rPr lang="ko-KR" altLang="ko-KR" sz="1800" dirty="0"/>
              <a:t>일 이후에 입사한 사원의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 LAST_NAME, JOB_ID, SALARY, HIRE_DATE, </a:t>
            </a:r>
            <a:r>
              <a:rPr lang="en-US" altLang="ko-KR" sz="1800" dirty="0" smtClean="0">
                <a:solidFill>
                  <a:srgbClr val="0000FF"/>
                </a:solidFill>
              </a:rPr>
              <a:t>					DEPARTMENT_ID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 </a:t>
            </a:r>
            <a:r>
              <a:rPr lang="en-US" altLang="ko-KR" sz="1800" dirty="0">
                <a:solidFill>
                  <a:srgbClr val="0000FF"/>
                </a:solidFill>
              </a:rPr>
              <a:t>EMPLOYEES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 </a:t>
            </a:r>
            <a:r>
              <a:rPr lang="en-US" altLang="ko-KR" sz="1800" dirty="0">
                <a:solidFill>
                  <a:srgbClr val="0000FF"/>
                </a:solidFill>
              </a:rPr>
              <a:t>HIRE_DATE &gt; </a:t>
            </a:r>
            <a:r>
              <a:rPr lang="en-US" altLang="ko-KR" sz="1800" dirty="0" err="1">
                <a:solidFill>
                  <a:srgbClr val="0000FF"/>
                </a:solidFill>
              </a:rPr>
              <a:t>to_date</a:t>
            </a:r>
            <a:r>
              <a:rPr lang="en-US" altLang="ko-KR" sz="1800" dirty="0">
                <a:solidFill>
                  <a:srgbClr val="0000FF"/>
                </a:solidFill>
              </a:rPr>
              <a:t>('19820101','yyyymmdd'); 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50" y="2930996"/>
            <a:ext cx="4589314" cy="37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4)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급여가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3000</a:t>
            </a:r>
            <a:r>
              <a:rPr lang="ko-KR" altLang="ko-KR" sz="1800" dirty="0"/>
              <a:t>에서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5000</a:t>
            </a:r>
            <a:r>
              <a:rPr lang="ko-KR" altLang="ko-KR" sz="1800" dirty="0"/>
              <a:t>사이의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 </a:t>
            </a:r>
          </a:p>
          <a:p>
            <a:pPr marL="109728" indent="0">
              <a:buNone/>
            </a:pPr>
            <a:r>
              <a:rPr lang="en-US" altLang="ko-KR" sz="1800" dirty="0" smtClean="0"/>
              <a:t>(AND</a:t>
            </a:r>
            <a:r>
              <a:rPr lang="ko-KR" altLang="en-US" sz="1800" dirty="0" smtClean="0"/>
              <a:t>만 사용</a:t>
            </a:r>
            <a:r>
              <a:rPr lang="en-US" altLang="ko-KR" sz="1800" dirty="0" smtClean="0"/>
              <a:t>, BETWEEN</a:t>
            </a:r>
            <a:r>
              <a:rPr lang="ko-KR" altLang="en-US" sz="1800" dirty="0" smtClean="0"/>
              <a:t>도 함께 사용</a:t>
            </a:r>
            <a:r>
              <a:rPr lang="en-US" altLang="ko-KR" sz="1800" dirty="0" smtClean="0"/>
              <a:t>) 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LAST_NAME,JOB_ID,SALARY,DEPARTMENT_ID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SALARY BETWEEN 3000 AND 5000</a:t>
            </a:r>
            <a:r>
              <a:rPr lang="en-US" altLang="ko-KR" sz="1800" dirty="0" smtClean="0">
                <a:solidFill>
                  <a:srgbClr val="0000FF"/>
                </a:solidFill>
              </a:rPr>
              <a:t>;</a:t>
            </a: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LAST_NAME,JOB_ID,SALARY,DEPARTMENT_ID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SALARY &gt;= 3000 AND SALARY &lt;= 5000;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071678"/>
            <a:ext cx="44767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5)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사원번호가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145,152,203</a:t>
            </a:r>
            <a:r>
              <a:rPr lang="ko-KR" altLang="ko-KR" sz="1800" dirty="0" smtClean="0"/>
              <a:t>인 </a:t>
            </a:r>
            <a:r>
              <a:rPr lang="ko-KR" altLang="ko-KR" sz="1800" dirty="0"/>
              <a:t>사원의 정보를</a:t>
            </a:r>
            <a:r>
              <a:rPr lang="en-US" altLang="ko-KR" sz="1800" dirty="0"/>
              <a:t> 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입사일자를 </a:t>
            </a:r>
            <a:r>
              <a:rPr lang="ko-KR" altLang="ko-KR" sz="1800" dirty="0" smtClean="0"/>
              <a:t>출력하라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(IN</a:t>
            </a:r>
            <a:r>
              <a:rPr lang="ko-KR" altLang="en-US" sz="1800" dirty="0" smtClean="0"/>
              <a:t>만 사용</a:t>
            </a:r>
            <a:r>
              <a:rPr lang="en-US" altLang="ko-KR" sz="1800" dirty="0" smtClean="0"/>
              <a:t>, OR</a:t>
            </a:r>
            <a:r>
              <a:rPr lang="ko-KR" altLang="en-US" sz="1800" dirty="0" smtClean="0"/>
              <a:t>만 사용</a:t>
            </a:r>
            <a:r>
              <a:rPr lang="en-US" altLang="ko-KR" sz="1800" dirty="0" smtClean="0"/>
              <a:t>)</a:t>
            </a: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EMPLOYEE_ID,LAST_NAME,JOB_ID,SALARY,HIRE_DATE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EMPLOYEE_ID IN (145,152,203</a:t>
            </a:r>
            <a:r>
              <a:rPr lang="en-US" altLang="ko-KR" sz="1800" dirty="0" smtClean="0">
                <a:solidFill>
                  <a:srgbClr val="0000FF"/>
                </a:solidFill>
              </a:rPr>
              <a:t>);</a:t>
            </a:r>
          </a:p>
          <a:p>
            <a:pPr marL="109728" indent="0">
              <a:buNone/>
            </a:pP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EMPLOYEE_ID,LAST_NAME,JOB_ID,SALARY,HIRE_DATE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EMPLOYEE_ID = 145 OR EMPLOYEE_ID = 152 OR EMPLOYEE_ID = 203;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437112"/>
            <a:ext cx="52006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6)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입사일자가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05</a:t>
            </a:r>
            <a:r>
              <a:rPr lang="ko-KR" altLang="ko-KR" sz="1800" dirty="0" smtClean="0"/>
              <a:t>년도에 </a:t>
            </a:r>
            <a:r>
              <a:rPr lang="ko-KR" altLang="ko-KR" sz="1800" dirty="0"/>
              <a:t>입사한 사원의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  <a:endParaRPr lang="ko-KR" altLang="ko-KR" sz="1800" dirty="0"/>
          </a:p>
          <a:p>
            <a:pPr marL="109728" indent="0">
              <a:buNone/>
            </a:pPr>
            <a:r>
              <a:rPr lang="en-US" altLang="ko-KR" sz="1800" dirty="0" smtClean="0"/>
              <a:t>(LIKE </a:t>
            </a:r>
            <a:r>
              <a:rPr lang="ko-KR" altLang="en-US" sz="1800" dirty="0" smtClean="0"/>
              <a:t>사용</a:t>
            </a:r>
            <a:r>
              <a:rPr lang="en-US" altLang="ko-KR" sz="1800" dirty="0" smtClean="0"/>
              <a:t>)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EMPLOYEE_ID,LAST_NAME,JOB_ID,SALARY,HIRE_DATE,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HIRE_DATE LIKE '05%';</a:t>
            </a: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74" y="2822426"/>
            <a:ext cx="5083274" cy="36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7)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보너스가</a:t>
            </a:r>
            <a:r>
              <a:rPr lang="en-US" altLang="ko-KR" sz="1800" dirty="0"/>
              <a:t> NULL</a:t>
            </a:r>
            <a:r>
              <a:rPr lang="ko-KR" altLang="ko-KR" sz="1800" dirty="0"/>
              <a:t>인 사원의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 smtClean="0"/>
              <a:t>입사일자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보너스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부서번호를 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/>
              <a:t>(IS </a:t>
            </a:r>
            <a:r>
              <a:rPr lang="ko-KR" altLang="en-US" sz="1800" dirty="0" smtClean="0"/>
              <a:t>사용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EMPLOYEE_ID,LAST_NAME,JOB_ID,SALARY,HIRE_DATE, COMMISSION_PCT,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COMMISSION_PCT IS NULL;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52" y="2997541"/>
            <a:ext cx="5361980" cy="35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8)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급여가</a:t>
            </a:r>
            <a:r>
              <a:rPr lang="en-US" altLang="ko-KR" sz="1800" dirty="0"/>
              <a:t> 1100</a:t>
            </a:r>
            <a:r>
              <a:rPr lang="ko-KR" altLang="ko-KR" sz="1800" dirty="0"/>
              <a:t>이상이고</a:t>
            </a:r>
            <a:r>
              <a:rPr lang="en-US" altLang="ko-KR" sz="1800" dirty="0"/>
              <a:t> JOB</a:t>
            </a:r>
            <a:r>
              <a:rPr lang="ko-KR" altLang="ko-KR" sz="1800" dirty="0"/>
              <a:t>이</a:t>
            </a:r>
            <a:r>
              <a:rPr lang="en-US" altLang="ko-KR" sz="1800" dirty="0"/>
              <a:t> Manager</a:t>
            </a:r>
            <a:r>
              <a:rPr lang="ko-KR" altLang="ko-KR" sz="1800" dirty="0"/>
              <a:t>인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사원의 </a:t>
            </a:r>
            <a:r>
              <a:rPr lang="ko-KR" altLang="ko-KR" sz="1800" dirty="0"/>
              <a:t>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 (AND</a:t>
            </a:r>
            <a:r>
              <a:rPr lang="ko-KR" altLang="en-US" sz="1800" dirty="0" smtClean="0"/>
              <a:t>사용</a:t>
            </a:r>
            <a:r>
              <a:rPr lang="en-US" altLang="ko-KR" sz="1800" dirty="0" smtClean="0"/>
              <a:t>, ST_MAN)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EMPLOYEE_ID,LAST_NAME,JOB_ID,SALARY,HIRE_DATE,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SALARY &gt;= 1100 AND JOB_ID = 'ST_MAN';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236168"/>
            <a:ext cx="5676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9)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급여가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10000</a:t>
            </a:r>
            <a:r>
              <a:rPr lang="ko-KR" altLang="ko-KR" sz="1800" dirty="0"/>
              <a:t>이상이거나</a:t>
            </a:r>
            <a:r>
              <a:rPr lang="en-US" altLang="ko-KR" sz="1800" dirty="0"/>
              <a:t> JOB</a:t>
            </a:r>
            <a:r>
              <a:rPr lang="ko-KR" altLang="ko-KR" sz="1800" dirty="0"/>
              <a:t>이</a:t>
            </a:r>
            <a:r>
              <a:rPr lang="en-US" altLang="ko-KR" sz="1800" dirty="0"/>
              <a:t> Manager</a:t>
            </a:r>
            <a:r>
              <a:rPr lang="ko-KR" altLang="ko-KR" sz="1800" dirty="0"/>
              <a:t>인 사원의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 (OR</a:t>
            </a:r>
            <a:r>
              <a:rPr lang="ko-KR" altLang="en-US" sz="1800" dirty="0" smtClean="0"/>
              <a:t>사용</a:t>
            </a:r>
            <a:r>
              <a:rPr lang="en-US" altLang="ko-KR" sz="1800" dirty="0" smtClean="0"/>
              <a:t>,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ST_MAN)</a:t>
            </a:r>
            <a:endParaRPr lang="en-US" altLang="ko-KR" sz="1800" dirty="0"/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SALARY &gt;= 10000 OR JOB_ID = 'ST_MAN';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708920"/>
            <a:ext cx="3577382" cy="41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sz="1800" dirty="0" smtClean="0"/>
              <a:t>간단한 예제를 수행하기 위해서 </a:t>
            </a:r>
            <a:endParaRPr lang="en-US" altLang="ko-KR" sz="1800" dirty="0" smtClean="0"/>
          </a:p>
          <a:p>
            <a:pPr>
              <a:buNone/>
            </a:pPr>
            <a:r>
              <a:rPr lang="ko-KR" altLang="en-US" sz="1800" dirty="0" smtClean="0"/>
              <a:t>다른 사용자 </a:t>
            </a:r>
            <a:r>
              <a:rPr lang="en-US" altLang="ko-KR" sz="1800" dirty="0" smtClean="0"/>
              <a:t>/ HR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EMPLOYEES </a:t>
            </a:r>
            <a:r>
              <a:rPr lang="ko-KR" altLang="en-US" sz="1800" dirty="0" smtClean="0"/>
              <a:t>테이블을 사용해 보도록 합니다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ko-KR" altLang="en-US" sz="1800" dirty="0" smtClean="0"/>
              <a:t>사용하기 위해서 </a:t>
            </a:r>
            <a:r>
              <a:rPr lang="en-US" altLang="ko-KR" sz="1800" dirty="0" smtClean="0"/>
              <a:t>Run SQL Command Line</a:t>
            </a:r>
            <a:r>
              <a:rPr lang="ko-KR" altLang="en-US" sz="1800" dirty="0" smtClean="0"/>
              <a:t>을 실행합니다</a:t>
            </a:r>
            <a:r>
              <a:rPr lang="en-US" altLang="ko-KR" sz="1800" dirty="0" smtClean="0"/>
              <a:t>/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endParaRPr lang="ko-KR" altLang="en-US" dirty="0"/>
          </a:p>
        </p:txBody>
      </p:sp>
      <p:pic>
        <p:nvPicPr>
          <p:cNvPr id="4" name="그림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2" y="2857496"/>
            <a:ext cx="3224222" cy="3382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10) EMPLOYEES </a:t>
            </a:r>
            <a:r>
              <a:rPr lang="ko-KR" altLang="ko-KR" sz="1800" dirty="0" smtClean="0"/>
              <a:t>테이블에서 </a:t>
            </a:r>
            <a:r>
              <a:rPr lang="en-US" altLang="ko-KR" sz="1800" dirty="0" smtClean="0"/>
              <a:t>JOB_ID</a:t>
            </a:r>
            <a:r>
              <a:rPr lang="ko-KR" altLang="en-US" sz="1800" dirty="0" smtClean="0"/>
              <a:t>가</a:t>
            </a:r>
            <a:r>
              <a:rPr lang="en-US" altLang="ko-KR" sz="1800" dirty="0" smtClean="0"/>
              <a:t> ST_MAN,</a:t>
            </a:r>
            <a:r>
              <a:rPr lang="en-US" altLang="ko-KR" sz="1800" dirty="0"/>
              <a:t> SA_MAN</a:t>
            </a:r>
            <a:r>
              <a:rPr lang="en-US" altLang="ko-KR" sz="1800" dirty="0" smtClean="0"/>
              <a:t>,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SA_REP</a:t>
            </a:r>
          </a:p>
          <a:p>
            <a:pPr marL="109728" indent="0">
              <a:buNone/>
            </a:pPr>
            <a:r>
              <a:rPr lang="ko-KR" altLang="ko-KR" sz="1800" dirty="0" smtClean="0"/>
              <a:t>가 아닌 </a:t>
            </a:r>
            <a:r>
              <a:rPr lang="ko-KR" altLang="ko-KR" sz="1800" dirty="0"/>
              <a:t>사원의 정보를</a:t>
            </a:r>
            <a:r>
              <a:rPr lang="en-US" altLang="ko-KR" sz="1800" dirty="0"/>
              <a:t>  </a:t>
            </a:r>
            <a:r>
              <a:rPr lang="ko-KR" altLang="ko-KR" sz="1800" dirty="0"/>
              <a:t>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담당업무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(NOT IN </a:t>
            </a:r>
            <a:r>
              <a:rPr lang="ko-KR" altLang="en-US" sz="1800" dirty="0" smtClean="0"/>
              <a:t>사용</a:t>
            </a:r>
            <a:r>
              <a:rPr lang="en-US" altLang="ko-KR" sz="1800" dirty="0" smtClean="0"/>
              <a:t>)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EMPLOYEE_ID,LAST_NAME,JOB_ID,SALARY,DEPARTMENT_ID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JOB_ID NOT IN ('ST_MAN','SA_MAN','SA_REP');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77" y="2775523"/>
            <a:ext cx="4658271" cy="38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11) </a:t>
            </a:r>
            <a:r>
              <a:rPr lang="ko-KR" altLang="ko-KR" sz="1800" dirty="0"/>
              <a:t>업무가</a:t>
            </a:r>
            <a:r>
              <a:rPr lang="en-US" altLang="ko-KR" sz="1800" dirty="0"/>
              <a:t> PRESIDENT</a:t>
            </a:r>
            <a:r>
              <a:rPr lang="ko-KR" altLang="ko-KR" sz="1800" dirty="0" smtClean="0"/>
              <a:t>이고 </a:t>
            </a:r>
            <a:r>
              <a:rPr lang="ko-KR" altLang="ko-KR" sz="1800" dirty="0"/>
              <a:t>급여가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12000</a:t>
            </a:r>
            <a:r>
              <a:rPr lang="ko-KR" altLang="ko-KR" sz="1800" dirty="0"/>
              <a:t>이상이거나 업무가</a:t>
            </a:r>
            <a:r>
              <a:rPr lang="en-US" altLang="ko-KR" sz="1800" dirty="0"/>
              <a:t>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en-US" altLang="ko-KR" sz="1800" dirty="0" smtClean="0"/>
              <a:t>SALESMAN</a:t>
            </a:r>
            <a:r>
              <a:rPr lang="ko-KR" altLang="ko-KR" sz="1800" dirty="0"/>
              <a:t>인 사원의 정보를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EMPLOYEE_ID,LAST_NAME,JOB_ID,SALARY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JOB_ID = 'SA_MAN' OR JOB_ID = 'AD_PRES' AND SALARY &gt; 12000;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3347814"/>
            <a:ext cx="43338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/>
              <a:t>12) </a:t>
            </a:r>
            <a:r>
              <a:rPr lang="ko-KR" altLang="ko-KR" sz="1800" dirty="0"/>
              <a:t>업무가</a:t>
            </a:r>
            <a:r>
              <a:rPr lang="en-US" altLang="ko-KR" sz="1800" dirty="0"/>
              <a:t> PRESIDENT</a:t>
            </a:r>
            <a:r>
              <a:rPr lang="ko-KR" altLang="ko-KR" sz="1800" dirty="0"/>
              <a:t>또는</a:t>
            </a:r>
            <a:r>
              <a:rPr lang="en-US" altLang="ko-KR" sz="1800" dirty="0"/>
              <a:t> SALESMAN</a:t>
            </a:r>
            <a:r>
              <a:rPr lang="ko-KR" altLang="ko-KR" sz="1800" dirty="0"/>
              <a:t>이고 급여가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12000</a:t>
            </a:r>
            <a:r>
              <a:rPr lang="ko-KR" altLang="ko-KR" sz="1800" dirty="0"/>
              <a:t>이상이거나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사원의 </a:t>
            </a:r>
            <a:r>
              <a:rPr lang="ko-KR" altLang="ko-KR" sz="1800" dirty="0"/>
              <a:t>정보를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EMPLOYEE_ID,LAST_NAME,JOB_ID,SALARY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(JOB_ID = 'SA_MAN' OR JOB_ID = 'AD_PRES') AND SALARY &gt; 12000;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212976"/>
            <a:ext cx="3962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/>
          <p:nvPr/>
        </p:nvSpPr>
        <p:spPr>
          <a:xfrm>
            <a:off x="568902" y="3358487"/>
            <a:ext cx="8088312" cy="8855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정렬 형식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중복 행 제거</a:t>
            </a:r>
            <a:endParaRPr kumimoji="0" lang="en-US" altLang="ko-KR" sz="1400" b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>
            <a:off x="532028" y="3088612"/>
            <a:ext cx="8604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ea typeface="돋움" pitchFamily="50" charset="-127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-32" y="2667924"/>
            <a:ext cx="247650" cy="695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굴림" charset="-127"/>
              <a:ea typeface="돋움" pitchFamily="50" charset="-127"/>
            </a:endParaRPr>
          </a:p>
        </p:txBody>
      </p:sp>
      <p:sp>
        <p:nvSpPr>
          <p:cNvPr id="11" name="Rectangle 17"/>
          <p:cNvSpPr txBox="1">
            <a:spLocks noChangeArrowheads="1"/>
          </p:cNvSpPr>
          <p:nvPr/>
        </p:nvSpPr>
        <p:spPr>
          <a:xfrm>
            <a:off x="568902" y="2613949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kumimoji="0" lang="ko-KR" altLang="en-US" sz="2400" b="1" smtClean="0">
                <a:latin typeface="+mj-lt"/>
                <a:ea typeface="+mj-ea"/>
                <a:cs typeface="+mj-cs"/>
              </a:rPr>
              <a:t>정렬과 중복 행 제거</a:t>
            </a:r>
            <a:endParaRPr kumimoji="0" lang="en-US" altLang="ko-KR" sz="24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자료정렬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ORDER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{ASC|DESC}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ORDER BY SALARY DESC;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NULL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값의 정렬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NULLS {FIRST|LAST}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FIRST_NAME, LAST_NAME, SALARY, MANAGER_ID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ORDER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MANAGER_ID NULLS FIRST;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기본값은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ASC, NULLS LAST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이다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ko-KR" altLang="en-US" sz="2800" b="1" dirty="0" smtClean="0">
                <a:latin typeface="굴림" charset="-127"/>
                <a:ea typeface="굴림" charset="-127"/>
              </a:rPr>
              <a:t>정렬 형식 </a:t>
            </a:r>
            <a:r>
              <a:rPr lang="en-US" altLang="ko-KR" sz="2800" b="1" dirty="0" smtClean="0">
                <a:latin typeface="굴림" charset="-127"/>
                <a:ea typeface="굴림" charset="-127"/>
              </a:rPr>
              <a:t>(1/2)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두 개 이상의 칼럼 정렬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ORDER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1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{ASC|DESC}, ...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FIRST_NAME, LAST_NAME, SALARY, MANAGER_ID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ORDER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BY MANAGER_ID NULLS FIRST, 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SALARY DESC;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별칭을 이용한 정렬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ORDER BY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별칭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1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{ASC|DESC}, ...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FIRST_NAME,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LAST_NAME, SALARY * 12 AS 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연봉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ORDER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ko-KR" altLang="en-US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연봉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DESC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ko-KR" altLang="en-US" sz="2800" b="1" dirty="0" smtClean="0">
                <a:latin typeface="굴림" charset="-127"/>
                <a:ea typeface="굴림" charset="-127"/>
              </a:rPr>
              <a:t>정렬 형식 </a:t>
            </a:r>
            <a:r>
              <a:rPr lang="en-US" altLang="ko-KR" sz="2800" b="1" dirty="0" smtClean="0">
                <a:latin typeface="굴림" charset="-127"/>
                <a:ea typeface="굴림" charset="-127"/>
              </a:rPr>
              <a:t>(2/2)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ORDER BY </a:t>
            </a:r>
            <a:r>
              <a:rPr lang="en-US" altLang="ko-KR" sz="1800" dirty="0" smtClean="0"/>
              <a:t>SALARY </a:t>
            </a:r>
            <a:r>
              <a:rPr lang="en-US" altLang="ko-KR" sz="1800" dirty="0" smtClean="0">
                <a:solidFill>
                  <a:srgbClr val="FF0000"/>
                </a:solidFill>
              </a:rPr>
              <a:t>DESC</a:t>
            </a:r>
            <a:r>
              <a:rPr lang="en-US" altLang="ko-KR" sz="1800" dirty="0" smtClean="0"/>
              <a:t>; 	</a:t>
            </a:r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급여 순으로 역순으로 정렬</a:t>
            </a:r>
            <a:r>
              <a:rPr lang="en-US" altLang="ko-KR" sz="1800" dirty="0" smtClean="0"/>
              <a:t>	        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SALARY, 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ORDER BY </a:t>
            </a:r>
            <a:r>
              <a:rPr lang="en-US" altLang="ko-KR" sz="1800" dirty="0" smtClean="0"/>
              <a:t>MANAGER_ID </a:t>
            </a:r>
            <a:r>
              <a:rPr lang="en-US" altLang="ko-KR" sz="1800" dirty="0" smtClean="0">
                <a:solidFill>
                  <a:srgbClr val="FF0000"/>
                </a:solidFill>
              </a:rPr>
              <a:t>NULLS FIRST</a:t>
            </a:r>
            <a:r>
              <a:rPr lang="en-US" altLang="ko-KR" sz="1800" dirty="0" smtClean="0"/>
              <a:t>;  </a:t>
            </a:r>
          </a:p>
          <a:p>
            <a:pPr>
              <a:buNone/>
            </a:pPr>
            <a:r>
              <a:rPr lang="en-US" altLang="ko-KR" sz="1800" dirty="0" smtClean="0"/>
              <a:t>-- NULLS FIRST</a:t>
            </a:r>
            <a:r>
              <a:rPr lang="ko-KR" altLang="en-US" sz="1800" dirty="0" smtClean="0"/>
              <a:t>를 제외하고 실행하면 </a:t>
            </a:r>
            <a:r>
              <a:rPr lang="en-US" altLang="ko-KR" sz="1800" dirty="0" smtClean="0"/>
              <a:t>NULLS LAST</a:t>
            </a:r>
            <a:r>
              <a:rPr lang="ko-KR" altLang="en-US" sz="1800" dirty="0" smtClean="0"/>
              <a:t>가 된다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00B050"/>
                </a:solidFill>
              </a:rPr>
              <a:t>SALARY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00B050"/>
                </a:solidFill>
              </a:rPr>
              <a:t>MANAGER_ID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ORDER BY </a:t>
            </a:r>
            <a:r>
              <a:rPr lang="en-US" altLang="ko-KR" sz="1800" dirty="0" smtClean="0">
                <a:solidFill>
                  <a:srgbClr val="00B050"/>
                </a:solidFill>
              </a:rPr>
              <a:t>MANAGER_ID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NULLS FIRST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00B050"/>
                </a:solidFill>
              </a:rPr>
              <a:t>SALARY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DESC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정렬은 </a:t>
            </a:r>
            <a:r>
              <a:rPr lang="en-US" altLang="ko-KR" sz="1800" dirty="0" smtClean="0"/>
              <a:t>MANAGER_ID, 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SALARY</a:t>
            </a:r>
            <a:r>
              <a:rPr lang="ko-KR" altLang="en-US" sz="1800" dirty="0" smtClean="0"/>
              <a:t>로 순서대로 적용된다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LAST_NAME, </a:t>
            </a:r>
            <a:r>
              <a:rPr lang="en-US" altLang="ko-KR" sz="1800" dirty="0" smtClean="0">
                <a:solidFill>
                  <a:srgbClr val="00B050"/>
                </a:solidFill>
              </a:rPr>
              <a:t>SALARY * 12 </a:t>
            </a:r>
            <a:r>
              <a:rPr lang="en-US" altLang="ko-KR" sz="1800" dirty="0" smtClean="0">
                <a:solidFill>
                  <a:srgbClr val="0000FF"/>
                </a:solidFill>
              </a:rPr>
              <a:t>AS</a:t>
            </a: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rgbClr val="00B050"/>
                </a:solidFill>
              </a:rPr>
              <a:t>연봉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ORDER BY </a:t>
            </a:r>
            <a:r>
              <a:rPr lang="ko-KR" altLang="en-US" sz="1800" dirty="0" smtClean="0">
                <a:solidFill>
                  <a:srgbClr val="00B050"/>
                </a:solidFill>
              </a:rPr>
              <a:t>연봉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DESC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r>
              <a:rPr lang="en-US" altLang="ko-KR" sz="1800" dirty="0" smtClean="0"/>
              <a:t>// </a:t>
            </a:r>
            <a:r>
              <a:rPr lang="ko-KR" altLang="en-US" sz="1800" dirty="0" smtClean="0"/>
              <a:t>별칭을 이용한 정렬도 가능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 smtClean="0"/>
              <a:t>1) 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입사일자 순으로 정렬하여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HIRE_DATE,EMPLOYEE_ID,LAST_NAME,JOB_ID,SALARY,DEPARTMENT_ID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HIRE_DATE;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38795"/>
            <a:ext cx="5443314" cy="41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2)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가장 최근에 입사한 순으로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이름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 smtClean="0"/>
              <a:t>급여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HIRE_DATE,EMPLOYEE_ID,LAST_NAME,JOB_ID,SALARY</a:t>
            </a:r>
            <a:r>
              <a:rPr lang="en-US" altLang="ko-KR" sz="1800" dirty="0" smtClean="0">
                <a:solidFill>
                  <a:srgbClr val="0000FF"/>
                </a:solidFill>
              </a:rPr>
              <a:t>,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DEPARTMENT_ID</a:t>
            </a:r>
            <a:endParaRPr lang="en-US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HIRE_DATE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37" y="2908764"/>
            <a:ext cx="5619527" cy="36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ko-KR" altLang="en-US" sz="1800" dirty="0" smtClean="0"/>
              <a:t>다음과 같이 기입합니다</a:t>
            </a:r>
            <a:r>
              <a:rPr lang="en-US" altLang="ko-KR" sz="1800" dirty="0" smtClean="0"/>
              <a:t>. 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SQL&gt;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conn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800" dirty="0" smtClean="0"/>
              <a:t>Enter user-name: system</a:t>
            </a:r>
          </a:p>
          <a:p>
            <a:pPr>
              <a:buNone/>
            </a:pPr>
            <a:r>
              <a:rPr lang="en-US" altLang="ko-KR" sz="1800" dirty="0" smtClean="0"/>
              <a:t>Enter password:</a:t>
            </a:r>
            <a:r>
              <a:rPr lang="ko-KR" altLang="en-US" sz="1800" dirty="0" smtClean="0"/>
              <a:t>비번입력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 smtClean="0"/>
              <a:t>Connected.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SQL&gt; </a:t>
            </a:r>
            <a:r>
              <a:rPr lang="en-US" altLang="ko-KR" sz="1800" dirty="0" smtClean="0">
                <a:solidFill>
                  <a:srgbClr val="FF0000"/>
                </a:solidFill>
              </a:rPr>
              <a:t>alter user hr		// </a:t>
            </a:r>
            <a:r>
              <a:rPr lang="ko-KR" altLang="en-US" sz="1800" dirty="0" smtClean="0">
                <a:solidFill>
                  <a:srgbClr val="FF0000"/>
                </a:solidFill>
              </a:rPr>
              <a:t>계정이 </a:t>
            </a:r>
            <a:r>
              <a:rPr lang="en-US" altLang="ko-KR" sz="1800" dirty="0" smtClean="0">
                <a:solidFill>
                  <a:srgbClr val="FF0000"/>
                </a:solidFill>
              </a:rPr>
              <a:t>hr		</a:t>
            </a:r>
          </a:p>
          <a:p>
            <a:pPr>
              <a:buNone/>
            </a:pPr>
            <a:r>
              <a:rPr lang="en-US" altLang="ko-KR" sz="1800" dirty="0" smtClean="0"/>
              <a:t>  2  </a:t>
            </a:r>
            <a:r>
              <a:rPr lang="en-US" altLang="ko-KR" sz="1800" dirty="0" smtClean="0">
                <a:solidFill>
                  <a:srgbClr val="FF0000"/>
                </a:solidFill>
              </a:rPr>
              <a:t>identified by hr		// </a:t>
            </a:r>
            <a:r>
              <a:rPr lang="ko-KR" altLang="en-US" sz="1800" dirty="0" smtClean="0">
                <a:solidFill>
                  <a:srgbClr val="FF0000"/>
                </a:solidFill>
              </a:rPr>
              <a:t>비번이 </a:t>
            </a:r>
            <a:r>
              <a:rPr lang="en-US" altLang="ko-KR" sz="1800" dirty="0" smtClean="0">
                <a:solidFill>
                  <a:srgbClr val="FF0000"/>
                </a:solidFill>
              </a:rPr>
              <a:t>hr	</a:t>
            </a:r>
          </a:p>
          <a:p>
            <a:pPr>
              <a:buNone/>
            </a:pPr>
            <a:r>
              <a:rPr lang="en-US" altLang="ko-KR" sz="1800" dirty="0" smtClean="0"/>
              <a:t>  3  </a:t>
            </a:r>
            <a:r>
              <a:rPr lang="en-US" altLang="ko-KR" sz="1800" dirty="0" smtClean="0">
                <a:solidFill>
                  <a:srgbClr val="FF0000"/>
                </a:solidFill>
              </a:rPr>
              <a:t>account unlock;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User altered.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3)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/>
              <a:t>부서번호로 정렬한 후 부서번호가 같을 경우 급여가 많은 순으로 정렬하여 사원번호</a:t>
            </a:r>
            <a:r>
              <a:rPr lang="en-US" altLang="ko-KR" sz="1800" dirty="0"/>
              <a:t>, </a:t>
            </a:r>
            <a:r>
              <a:rPr lang="ko-KR" altLang="ko-KR" sz="1800" dirty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</a:t>
            </a:r>
            <a:r>
              <a:rPr lang="en-US" altLang="ko-KR" sz="1800" dirty="0"/>
              <a:t>, </a:t>
            </a:r>
            <a:r>
              <a:rPr lang="ko-KR" altLang="ko-KR" sz="1800" dirty="0"/>
              <a:t>급여를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DEPARTMENT_ID,SALARY,EMPLOYEE_ID,LAST_NAME,JOB_ID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DEPARTMENT_ID, SALARY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0" y="3206807"/>
            <a:ext cx="4294609" cy="36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4)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 </a:t>
            </a:r>
            <a:r>
              <a:rPr lang="ko-KR" altLang="ko-KR" sz="1800" dirty="0" err="1" smtClean="0"/>
              <a:t>첫번째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정렬은 부서번호로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err="1" smtClean="0"/>
              <a:t>두번째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정렬은 </a:t>
            </a:r>
            <a:r>
              <a:rPr lang="ko-KR" altLang="ko-KR" sz="1800" dirty="0" smtClean="0"/>
              <a:t>업무로 </a:t>
            </a:r>
            <a:r>
              <a:rPr lang="ko-KR" altLang="ko-KR" sz="1800" dirty="0" err="1"/>
              <a:t>세번째</a:t>
            </a:r>
            <a:r>
              <a:rPr lang="ko-KR" altLang="ko-KR" sz="1800" dirty="0"/>
              <a:t> 정렬은 급여가 많은 순으로 정렬하여 사원번호</a:t>
            </a:r>
            <a:r>
              <a:rPr lang="en-US" altLang="ko-KR" sz="1800" dirty="0"/>
              <a:t>, </a:t>
            </a: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성명</a:t>
            </a:r>
            <a:r>
              <a:rPr lang="en-US" altLang="ko-KR" sz="1800" dirty="0"/>
              <a:t>, </a:t>
            </a:r>
            <a:r>
              <a:rPr lang="ko-KR" altLang="ko-KR" sz="1800" dirty="0"/>
              <a:t>입사일자</a:t>
            </a:r>
            <a:r>
              <a:rPr lang="en-US" altLang="ko-KR" sz="1800" dirty="0"/>
              <a:t>, </a:t>
            </a:r>
            <a:r>
              <a:rPr lang="ko-KR" altLang="ko-KR" sz="1800" dirty="0"/>
              <a:t>부서번호</a:t>
            </a:r>
            <a:r>
              <a:rPr lang="en-US" altLang="ko-KR" sz="1800" dirty="0"/>
              <a:t>, </a:t>
            </a:r>
            <a:r>
              <a:rPr lang="ko-KR" altLang="ko-KR" sz="1800" dirty="0"/>
              <a:t>업무</a:t>
            </a:r>
            <a:r>
              <a:rPr lang="en-US" altLang="ko-KR" sz="1800" dirty="0"/>
              <a:t>, </a:t>
            </a:r>
            <a:r>
              <a:rPr lang="ko-KR" altLang="ko-KR" sz="1800" dirty="0"/>
              <a:t>급여를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DEPARTMENT_ID,JOB_ID,SALARY,EMPLOYEE_ID,LAST_NAME,HIRE_DATE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ORDER BY DEPARTMENT_ID, JOB_ID, SALARY DESC;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36" y="3429000"/>
            <a:ext cx="4983262" cy="35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일반적인 중복 행 제거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DISTINCT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1,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2, ... )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DISTINCT JOB_ID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그룹함수를 이용한 중복 행 제거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GROUP BY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JOB_ID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GROUP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JOB_ID;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2. </a:t>
            </a:r>
            <a:r>
              <a:rPr lang="ko-KR" altLang="en-US" sz="2800" b="1" dirty="0" smtClean="0">
                <a:latin typeface="굴림" charset="-127"/>
                <a:ea typeface="굴림" charset="-127"/>
              </a:rPr>
              <a:t>중복 행 제거 </a:t>
            </a:r>
            <a:r>
              <a:rPr lang="en-US" altLang="ko-KR" sz="2800" b="1" dirty="0" smtClean="0">
                <a:latin typeface="굴림" charset="-127"/>
                <a:ea typeface="굴림" charset="-127"/>
              </a:rPr>
              <a:t>(1/2)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/>
              <a:t>문제</a:t>
            </a:r>
            <a:r>
              <a:rPr lang="en-US" altLang="ko-KR" sz="1800" dirty="0" smtClean="0"/>
              <a:t>1) </a:t>
            </a:r>
            <a:r>
              <a:rPr lang="ko-KR" altLang="ko-KR" sz="1800" dirty="0"/>
              <a:t>부서별로 담당하는 업무를 한번씩 출력하여라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>
                <a:solidFill>
                  <a:srgbClr val="0000FF"/>
                </a:solidFill>
              </a:rPr>
              <a:t>DISTINCT DEPARTMENT_ID, JOB_ID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	FROM </a:t>
            </a:r>
            <a:r>
              <a:rPr lang="en-US" altLang="ko-KR" sz="1800" dirty="0">
                <a:solidFill>
                  <a:srgbClr val="0000FF"/>
                </a:solidFill>
              </a:rPr>
              <a:t>EMPLOYEES;</a:t>
            </a:r>
            <a:endParaRPr lang="ko-KR" altLang="ko-KR" sz="1800" dirty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60" y="2124512"/>
            <a:ext cx="2880916" cy="38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그룹함수 안에서 </a:t>
            </a: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DISTINCT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사용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GROUP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함수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(DISTINCT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컬럼명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COUNT(DISTINCT JOB_ID)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EMPLOYEES;</a:t>
            </a:r>
          </a:p>
          <a:p>
            <a:pPr marL="0" indent="0"/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DISTINCT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는 칼럼 중간에 올 수 없다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</a:p>
          <a:p>
            <a:pPr marL="0" indent="0"/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그룹 함수 에서는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*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또는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2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개 이상의 칼럼을 지정 할 수</a:t>
            </a:r>
            <a:endParaRPr lang="en-US" altLang="ko-KR" sz="2000" b="1" dirty="0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없다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.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2. </a:t>
            </a:r>
            <a:r>
              <a:rPr lang="ko-KR" altLang="en-US" sz="2800" b="1" dirty="0" smtClean="0">
                <a:latin typeface="굴림" charset="-127"/>
                <a:ea typeface="굴림" charset="-127"/>
              </a:rPr>
              <a:t>중복 행 제거 </a:t>
            </a:r>
            <a:r>
              <a:rPr lang="en-US" altLang="ko-KR" sz="2800" b="1" dirty="0" smtClean="0">
                <a:latin typeface="굴림" charset="-127"/>
                <a:ea typeface="굴림" charset="-127"/>
              </a:rPr>
              <a:t>(2/2)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'IT_PROG'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--</a:t>
            </a:r>
            <a:r>
              <a:rPr lang="ko-KR" altLang="en-US" sz="1800" dirty="0"/>
              <a:t>일반적인 중복 행 제거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DISTINCT</a:t>
            </a:r>
            <a:r>
              <a:rPr lang="en-US" altLang="ko-KR" sz="1800" dirty="0" smtClean="0"/>
              <a:t> 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</a:t>
            </a:r>
            <a:r>
              <a:rPr lang="en-US" altLang="ko-KR" sz="1800" dirty="0">
                <a:solidFill>
                  <a:srgbClr val="FF0000"/>
                </a:solidFill>
              </a:rPr>
              <a:t>'IT_PROG'</a:t>
            </a:r>
            <a:r>
              <a:rPr lang="en-US" altLang="ko-KR" sz="1800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그룹함수를 이용한 중복 행 제거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 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 BY </a:t>
            </a:r>
            <a:r>
              <a:rPr lang="en-US" altLang="ko-KR" sz="1800" dirty="0" smtClean="0"/>
              <a:t>JOB_ID;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그룹함수 안에서 </a:t>
            </a:r>
            <a:r>
              <a:rPr lang="en-US" altLang="ko-KR" sz="1800" dirty="0" smtClean="0"/>
              <a:t>DISTINCT </a:t>
            </a:r>
            <a:r>
              <a:rPr lang="ko-KR" altLang="en-US" sz="1800" dirty="0" smtClean="0"/>
              <a:t>사용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COUNT(DISTINCT</a:t>
            </a:r>
            <a:r>
              <a:rPr lang="en-US" altLang="ko-KR" sz="1800" dirty="0" smtClean="0"/>
              <a:t> JOB_ID</a:t>
            </a:r>
            <a:r>
              <a:rPr lang="en-US" altLang="ko-KR" sz="18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'IT_PROG‘;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COUNT(</a:t>
            </a:r>
            <a:r>
              <a:rPr lang="en-US" altLang="ko-KR" sz="1800" dirty="0" smtClean="0"/>
              <a:t>JOB_ID</a:t>
            </a:r>
            <a:r>
              <a:rPr lang="en-US" altLang="ko-KR" sz="18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'IT_PROG';</a:t>
            </a:r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 DISTINCT </a:t>
            </a:r>
            <a:r>
              <a:rPr lang="ko-KR" altLang="en-US" sz="1800" dirty="0" smtClean="0"/>
              <a:t>는 칼럼 중간에 올 수 없다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그룹 함수에서는 * 또는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개 이상의 칼럼을 지정 할 수 없다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DISTINCT</a:t>
            </a:r>
            <a:r>
              <a:rPr lang="en-US" altLang="ko-KR" sz="1800" dirty="0" smtClean="0"/>
              <a:t> JOB_ID, FIRST_NAME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COUNT(DISTINCT</a:t>
            </a:r>
            <a:r>
              <a:rPr lang="en-US" altLang="ko-KR" sz="1800" dirty="0" smtClean="0"/>
              <a:t> JOB_ID, </a:t>
            </a:r>
            <a:r>
              <a:rPr lang="en-US" altLang="ko-KR" sz="1800" b="1" dirty="0" smtClean="0"/>
              <a:t>FIRST_NAME</a:t>
            </a:r>
            <a:r>
              <a:rPr lang="en-US" altLang="ko-KR" sz="1800" dirty="0" smtClean="0">
                <a:solidFill>
                  <a:srgbClr val="FF0000"/>
                </a:solidFill>
              </a:rPr>
              <a:t>)</a:t>
            </a:r>
            <a:r>
              <a:rPr lang="en-US" altLang="ko-KR" sz="1800" dirty="0" smtClean="0"/>
              <a:t>	-- </a:t>
            </a:r>
            <a:r>
              <a:rPr lang="ko-KR" altLang="en-US" sz="1800" dirty="0" smtClean="0"/>
              <a:t>오류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'IT_PROG'; 	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568902" y="2677885"/>
            <a:ext cx="8088312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그룹 함수 종류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NULL </a:t>
            </a: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값의 영향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GROUP BY, </a:t>
            </a:r>
            <a:r>
              <a:rPr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HAVING </a:t>
            </a:r>
            <a:r>
              <a:rPr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절</a:t>
            </a:r>
            <a:endParaRPr lang="en-US" altLang="ko-KR" sz="1400" b="1" smtClean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OVER</a:t>
            </a:r>
            <a:r>
              <a:rPr kumimoji="0" lang="ko-KR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kumimoji="0"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(PARTITION BY ~)</a:t>
            </a:r>
          </a:p>
          <a:p>
            <a:pPr marL="360363" indent="-360363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ROLLUP, CUBE, GROUPING SETS</a:t>
            </a:r>
            <a:endParaRPr kumimoji="0" lang="en-US" altLang="ko-KR" sz="1400" b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>
            <a:off x="532028" y="2408010"/>
            <a:ext cx="8604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ea typeface="돋움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-32" y="1987322"/>
            <a:ext cx="247650" cy="695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굴림" charset="-127"/>
              <a:ea typeface="돋움" pitchFamily="50" charset="-127"/>
            </a:endParaRPr>
          </a:p>
        </p:txBody>
      </p:sp>
      <p:sp>
        <p:nvSpPr>
          <p:cNvPr id="9" name="Rectangle 17"/>
          <p:cNvSpPr txBox="1">
            <a:spLocks noChangeArrowheads="1"/>
          </p:cNvSpPr>
          <p:nvPr/>
        </p:nvSpPr>
        <p:spPr>
          <a:xfrm>
            <a:off x="568902" y="1933347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kumimoji="0" lang="ko-KR" altLang="en-US" sz="2400" b="1" smtClean="0">
                <a:latin typeface="+mj-lt"/>
                <a:ea typeface="+mj-ea"/>
                <a:cs typeface="+mj-cs"/>
              </a:rPr>
              <a:t>그룹 함수</a:t>
            </a:r>
            <a:endParaRPr kumimoji="0" lang="en-US" altLang="ko-KR" sz="24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1. </a:t>
            </a:r>
            <a:r>
              <a:rPr lang="ko-KR" altLang="en-US" sz="2800" b="1" dirty="0" smtClean="0">
                <a:latin typeface="굴림" charset="-127"/>
                <a:ea typeface="굴림" charset="-127"/>
              </a:rPr>
              <a:t>그룹함수 종류</a:t>
            </a:r>
            <a:endParaRPr lang="en-US" altLang="ko-KR" sz="2800" b="1" dirty="0"/>
          </a:p>
        </p:txBody>
      </p:sp>
      <p:pic>
        <p:nvPicPr>
          <p:cNvPr id="12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89" y="1754978"/>
            <a:ext cx="7200000" cy="3962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altLang="ko-KR" sz="1800" dirty="0" smtClean="0"/>
              <a:t>SQL&gt; </a:t>
            </a:r>
            <a:r>
              <a:rPr lang="en-US" altLang="ko-KR" sz="1800" dirty="0" smtClean="0">
                <a:solidFill>
                  <a:srgbClr val="FF0000"/>
                </a:solidFill>
              </a:rPr>
              <a:t>disc</a:t>
            </a:r>
          </a:p>
          <a:p>
            <a:pPr>
              <a:buNone/>
            </a:pPr>
            <a:r>
              <a:rPr lang="en-US" altLang="ko-KR" sz="1800" dirty="0" smtClean="0"/>
              <a:t>Disconnected from Oracle Database 11g Express Edition Release 11.2.0.2.0 - Production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SQL&gt;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conn</a:t>
            </a:r>
            <a:r>
              <a:rPr lang="en-US" altLang="ko-KR" sz="1800" dirty="0" smtClean="0">
                <a:solidFill>
                  <a:srgbClr val="FF0000"/>
                </a:solidFill>
              </a:rPr>
              <a:t> hr/hr		// </a:t>
            </a:r>
            <a:r>
              <a:rPr lang="ko-KR" altLang="en-US" sz="1800" dirty="0" smtClean="0">
                <a:solidFill>
                  <a:srgbClr val="FF0000"/>
                </a:solidFill>
              </a:rPr>
              <a:t>사용자</a:t>
            </a:r>
            <a:r>
              <a:rPr lang="en-US" altLang="ko-KR" sz="1800" dirty="0" smtClean="0">
                <a:solidFill>
                  <a:srgbClr val="FF0000"/>
                </a:solidFill>
              </a:rPr>
              <a:t>ID / </a:t>
            </a:r>
            <a:r>
              <a:rPr lang="ko-KR" altLang="en-US" sz="1800" dirty="0" smtClean="0">
                <a:solidFill>
                  <a:srgbClr val="FF0000"/>
                </a:solidFill>
              </a:rPr>
              <a:t>비번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800" dirty="0" smtClean="0"/>
              <a:t>Connected.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ko-KR" altLang="en-US" sz="1800" dirty="0" smtClean="0"/>
              <a:t>이것으로 </a:t>
            </a:r>
            <a:r>
              <a:rPr lang="en-US" altLang="ko-KR" sz="1800" dirty="0" smtClean="0"/>
              <a:t>HR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Table</a:t>
            </a:r>
            <a:r>
              <a:rPr lang="ko-KR" altLang="en-US" sz="1800" dirty="0" smtClean="0"/>
              <a:t>을 사용할 수 있게 됩니다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돋움체" pitchFamily="49" charset="-127"/>
                <a:ea typeface="돋움체" pitchFamily="49" charset="-127"/>
              </a:rPr>
              <a:t>NULL</a:t>
            </a:r>
            <a:r>
              <a:rPr lang="ko-KR" altLang="en-US" sz="2000" b="1">
                <a:latin typeface="돋움체" pitchFamily="49" charset="-127"/>
                <a:ea typeface="돋움체" pitchFamily="49" charset="-127"/>
              </a:rPr>
              <a:t>값에 영향을 받는 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않는 함수</a:t>
            </a:r>
            <a:endParaRPr lang="en-US" altLang="ko-KR" sz="2000" b="1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SUM, MAX, MIN</a:t>
            </a:r>
            <a:endParaRPr lang="en-US" altLang="ko-KR" sz="2000" b="1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altLang="ko-KR" sz="2000" b="1" smtClean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smtClean="0">
                <a:latin typeface="돋움체" pitchFamily="49" charset="-127"/>
                <a:ea typeface="돋움체" pitchFamily="49" charset="-127"/>
              </a:rPr>
              <a:t>NULL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값에 영향을 받는 함수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 COUNT</a:t>
            </a:r>
            <a:r>
              <a:rPr lang="en-US" altLang="ko-KR" sz="2000" b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, AVG, STDDEV, VARIANCE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모든 그룹 함수는 기본적으로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NULL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값을 무시</a:t>
            </a:r>
            <a:endParaRPr lang="en-US" altLang="ko-KR" sz="2000" b="1" smtClean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 NULL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값을 포함하려면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NVL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같은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NULL 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관련 함수를 사용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2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NULL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값의 영향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일반적인 그룹 함수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(SALARY), </a:t>
            </a:r>
          </a:p>
          <a:p>
            <a:pPr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	SUM</a:t>
            </a:r>
            <a:r>
              <a:rPr lang="en-US" altLang="ko-KR" sz="1800" dirty="0" smtClean="0"/>
              <a:t>(SALARY) /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</a:p>
          <a:p>
            <a:pPr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	AVG</a:t>
            </a:r>
            <a:r>
              <a:rPr lang="en-US" altLang="ko-KR" sz="1800" dirty="0" smtClean="0"/>
              <a:t>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강제적으로 </a:t>
            </a:r>
            <a:r>
              <a:rPr lang="en-US" altLang="ko-KR" sz="1800" dirty="0" smtClean="0"/>
              <a:t>NULL</a:t>
            </a:r>
            <a:r>
              <a:rPr lang="ko-KR" altLang="en-US" sz="1800" dirty="0" smtClean="0"/>
              <a:t>로 수정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UPDATE</a:t>
            </a:r>
            <a:r>
              <a:rPr lang="en-US" altLang="ko-KR" sz="1800" dirty="0" smtClean="0"/>
              <a:t> EMPLOYEES </a:t>
            </a:r>
            <a:r>
              <a:rPr lang="en-US" altLang="ko-KR" sz="1800" dirty="0" smtClean="0">
                <a:solidFill>
                  <a:srgbClr val="0000FF"/>
                </a:solidFill>
              </a:rPr>
              <a:t>SET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= NULL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'IT_PROG'; 	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값의 비교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00B050"/>
                </a:solidFill>
              </a:rPr>
              <a:t>NVL(SALARY, 0)</a:t>
            </a:r>
            <a:r>
              <a:rPr lang="en-US" altLang="ko-KR" sz="1800" dirty="0" smtClean="0"/>
              <a:t>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	</a:t>
            </a:r>
          </a:p>
          <a:p>
            <a:pPr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	SUM</a:t>
            </a:r>
            <a:r>
              <a:rPr lang="en-US" altLang="ko-KR" sz="1800" dirty="0" smtClean="0"/>
              <a:t>(SALARY) /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00B050"/>
                </a:solidFill>
              </a:rPr>
              <a:t>NVL(SALARY, 0)</a:t>
            </a:r>
            <a:r>
              <a:rPr lang="en-US" altLang="ko-KR" sz="1800" dirty="0" smtClean="0"/>
              <a:t>), </a:t>
            </a:r>
          </a:p>
          <a:p>
            <a:pPr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	AVG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00B050"/>
                </a:solidFill>
              </a:rPr>
              <a:t>NVL(SALARY, 0)</a:t>
            </a:r>
            <a:r>
              <a:rPr lang="en-US" altLang="ko-KR" sz="1800" dirty="0" smtClean="0"/>
              <a:t>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UNION ALL</a:t>
            </a:r>
            <a:r>
              <a:rPr lang="en-US" altLang="ko-KR" sz="1800" dirty="0" smtClean="0"/>
              <a:t>			-- </a:t>
            </a:r>
            <a:r>
              <a:rPr lang="ko-KR" altLang="en-US" sz="1800" dirty="0" smtClean="0"/>
              <a:t>결합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/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AVG</a:t>
            </a:r>
            <a:r>
              <a:rPr lang="en-US" altLang="ko-KR" sz="1800" dirty="0" smtClean="0"/>
              <a:t>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EMPLOYEES;</a:t>
            </a:r>
          </a:p>
          <a:p>
            <a:pPr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ROLLBACK</a:t>
            </a:r>
            <a:r>
              <a:rPr lang="en-US" altLang="ko-KR" sz="1800" dirty="0" smtClean="0"/>
              <a:t>;	-- </a:t>
            </a:r>
            <a:r>
              <a:rPr lang="ko-KR" altLang="en-US" sz="1800" dirty="0" smtClean="0"/>
              <a:t>되돌리기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ko-KR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NVL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함수는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값을 다른 값으로 바꿀 때 사용하며</a:t>
            </a:r>
            <a:r>
              <a:rPr lang="en-US" altLang="ko-KR" sz="1800" dirty="0" smtClean="0"/>
              <a:t>, </a:t>
            </a:r>
          </a:p>
          <a:p>
            <a:pPr>
              <a:buNone/>
            </a:pPr>
            <a:r>
              <a:rPr lang="ko-KR" altLang="en-US" sz="1800" dirty="0" smtClean="0"/>
              <a:t>모든 데이터 타입에 적용이 가능하다</a:t>
            </a:r>
            <a:r>
              <a:rPr lang="en-US" altLang="ko-KR" sz="1800" dirty="0" smtClean="0"/>
              <a:t>. 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ko-KR" altLang="en-US" sz="1800" dirty="0" smtClean="0"/>
              <a:t>매니저가 없는 값을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바꾸어서 출력하는 예제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empno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solidFill>
                  <a:srgbClr val="FF0000"/>
                </a:solidFill>
              </a:rPr>
              <a:t>NVL</a:t>
            </a:r>
            <a:r>
              <a:rPr lang="en-US" altLang="ko-KR" sz="1800" dirty="0" smtClean="0"/>
              <a:t>(mgr, 0) mgr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emp</a:t>
            </a:r>
            <a:r>
              <a:rPr lang="en-US" altLang="ko-KR" sz="1800" dirty="0" smtClean="0"/>
              <a:t> 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deptno</a:t>
            </a:r>
            <a:r>
              <a:rPr lang="en-US" altLang="ko-KR" sz="1800" dirty="0" smtClean="0"/>
              <a:t> = 10;</a:t>
            </a:r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en-US" altLang="ko-KR" sz="1800" dirty="0" err="1" smtClean="0"/>
              <a:t>emp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테이블의 </a:t>
            </a:r>
            <a:r>
              <a:rPr lang="en-US" altLang="ko-KR" sz="1800" dirty="0" err="1" smtClean="0"/>
              <a:t>deptno</a:t>
            </a:r>
            <a:r>
              <a:rPr lang="ko-KR" altLang="en-US" sz="1800" dirty="0" smtClean="0"/>
              <a:t>가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인 </a:t>
            </a:r>
            <a:r>
              <a:rPr lang="en-US" altLang="ko-KR" sz="1800" dirty="0" smtClean="0"/>
              <a:t>row</a:t>
            </a:r>
            <a:r>
              <a:rPr lang="ko-KR" altLang="en-US" sz="1800" dirty="0" smtClean="0"/>
              <a:t>에 </a:t>
            </a:r>
            <a:r>
              <a:rPr lang="en-US" altLang="ko-KR" sz="1800" dirty="0" err="1" smtClean="0"/>
              <a:t>mgr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null</a:t>
            </a:r>
            <a:r>
              <a:rPr lang="ko-KR" altLang="en-US" sz="1800" dirty="0" smtClean="0"/>
              <a:t>이면</a:t>
            </a:r>
            <a:r>
              <a:rPr lang="en-US" altLang="ko-KR" sz="1800" dirty="0" smtClean="0"/>
              <a:t>, 0</a:t>
            </a:r>
            <a:r>
              <a:rPr lang="ko-KR" altLang="en-US" sz="1800" dirty="0" smtClean="0"/>
              <a:t>으로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 </a:t>
            </a:r>
          </a:p>
          <a:p>
            <a:pPr>
              <a:buNone/>
            </a:pPr>
            <a:r>
              <a:rPr lang="en-US" altLang="ko-KR" sz="1800" dirty="0" smtClean="0"/>
              <a:t>EMPNO      MGR</a:t>
            </a:r>
          </a:p>
          <a:p>
            <a:pPr>
              <a:buNone/>
            </a:pPr>
            <a:r>
              <a:rPr lang="en-US" altLang="ko-KR" sz="1800" dirty="0" smtClean="0"/>
              <a:t>------- -------</a:t>
            </a:r>
          </a:p>
          <a:p>
            <a:pPr>
              <a:buNone/>
            </a:pPr>
            <a:r>
              <a:rPr lang="en-US" altLang="ko-KR" sz="1800" dirty="0" smtClean="0"/>
              <a:t>  7782    7839</a:t>
            </a:r>
          </a:p>
          <a:p>
            <a:pPr>
              <a:buNone/>
            </a:pPr>
            <a:r>
              <a:rPr lang="en-US" altLang="ko-KR" sz="1800" dirty="0" smtClean="0"/>
              <a:t>  7839       0</a:t>
            </a:r>
          </a:p>
          <a:p>
            <a:pPr>
              <a:buNone/>
            </a:pPr>
            <a:r>
              <a:rPr lang="en-US" altLang="ko-KR" sz="1800" dirty="0" smtClean="0"/>
              <a:t>  7934    7782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GROUP BY :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그룹에 대한 그룹함수 적용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GROUP BY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칼럼목록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JOB_ID, SUM(SALARY)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GROUP BY JOB_ID;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HAVING :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그룹함수가 적용된 내용에 조건 등록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HAVING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그룹함수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조건식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SELECT JOB_ID, SUM(SALARY)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FROM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GROUP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BY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JOB_ID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HAVING SUM(SALARY) &gt; 10000;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WHERE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도 같이 사용이 가능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>
                <a:latin typeface="굴림" charset="-127"/>
                <a:ea typeface="굴림" charset="-127"/>
              </a:rPr>
              <a:t>3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. GROUP BY, HAVING </a:t>
            </a:r>
            <a:r>
              <a:rPr lang="ko-KR" altLang="en-US" sz="2800" b="1" smtClean="0">
                <a:latin typeface="굴림" charset="-127"/>
                <a:ea typeface="굴림" charset="-127"/>
              </a:rPr>
              <a:t>절</a:t>
            </a:r>
            <a:endParaRPr lang="ko-KR" altLang="en-US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단일 그룹함수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(SALARY),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 /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AVG</a:t>
            </a:r>
            <a:r>
              <a:rPr lang="en-US" altLang="ko-KR" sz="1800" dirty="0" smtClean="0"/>
              <a:t>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JOB_ID = 'IT_PROG'</a:t>
            </a:r>
            <a:r>
              <a:rPr lang="en-US" altLang="ko-KR" sz="1800" dirty="0" smtClean="0"/>
              <a:t>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그룹함수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DEPARTMENT_ID, JOB_ID,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(SALARY),</a:t>
            </a:r>
          </a:p>
          <a:p>
            <a:pPr>
              <a:buNone/>
            </a:pPr>
            <a:r>
              <a:rPr lang="en-US" altLang="ko-KR" sz="1800" dirty="0" smtClean="0"/>
              <a:t>		</a:t>
            </a:r>
            <a:r>
              <a:rPr lang="en-US" altLang="ko-KR" sz="1800" dirty="0" smtClean="0">
                <a:solidFill>
                  <a:srgbClr val="FF0000"/>
                </a:solidFill>
              </a:rPr>
              <a:t>SUM</a:t>
            </a:r>
            <a:r>
              <a:rPr lang="en-US" altLang="ko-KR" sz="1800" dirty="0" smtClean="0"/>
              <a:t>(SALARY) / </a:t>
            </a:r>
            <a:r>
              <a:rPr lang="en-US" altLang="ko-KR" sz="1800" dirty="0" smtClean="0">
                <a:solidFill>
                  <a:srgbClr val="FF0000"/>
                </a:solidFill>
              </a:rPr>
              <a:t>COUNT</a:t>
            </a:r>
            <a:r>
              <a:rPr lang="en-US" altLang="ko-KR" sz="1800" dirty="0" smtClean="0"/>
              <a:t>(SALARY),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AVG</a:t>
            </a:r>
            <a:r>
              <a:rPr lang="en-US" altLang="ko-KR" sz="1800" dirty="0" smtClean="0"/>
              <a:t>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GROUP BY </a:t>
            </a:r>
            <a:r>
              <a:rPr lang="en-US" altLang="ko-KR" sz="1800" dirty="0" smtClean="0"/>
              <a:t>DEPARTMENT_ID, JOB_ID; 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/>
              <a:t>--</a:t>
            </a:r>
            <a:r>
              <a:rPr lang="ko-KR" altLang="en-US" sz="1800" dirty="0" smtClean="0"/>
              <a:t>조건의 적용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JOB_ID, COUNT(SALARY), SUM(SALARY),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SUM(SALARY) / COUNT(SALARY), 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AVG(SALARY)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SALARY &gt; 2000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/>
              <a:t>JOB_ID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HAVING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SUM(SALARY) &gt; 20000</a:t>
            </a:r>
            <a:r>
              <a:rPr lang="en-US" altLang="ko-KR" sz="1800" dirty="0" smtClean="0"/>
              <a:t>;	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대표적인 윈도우 함수로 그룹함수와 연계하여 사용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GROUP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함수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OVER (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체" pitchFamily="49" charset="-127"/>
                <a:ea typeface="돋움체" pitchFamily="49" charset="-127"/>
              </a:rPr>
              <a:t>PARTITION BY </a:t>
            </a:r>
            <a:r>
              <a:rPr lang="ko-KR" altLang="en-US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럼목록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 )</a:t>
            </a:r>
            <a:endParaRPr lang="en-US" altLang="ko-KR" sz="2000" b="1" dirty="0"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FIRST_NAME, JOB_ID,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COUNT(JOB_ID) OVER (PARTITION BY JOB_ID), 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SUM(SALARY) OVER (PARTITION BY JOB_ID),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SUM(SALARY) OVER (PARTITION BY DEPARTMENT_ID) </a:t>
            </a:r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EMPLOYEES;</a:t>
            </a:r>
          </a:p>
          <a:p>
            <a:pPr marL="0" indent="0"/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354013" indent="-354013"/>
            <a:r>
              <a:rPr lang="en-US" altLang="ko-KR" sz="2000" b="1" dirty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※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그룹함수 이외에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RANK(), ROW_NUMBER, DENSE_RANK, FIRST_VALUE, LAST_VALUE, LAG, LEAD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등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여러가지가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존재하며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GROUP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함수와 같은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PARTITION BY 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이외에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ORDER BY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와 비슷한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ORDER BY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도 사용 가능</a:t>
            </a:r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4. </a:t>
            </a:r>
            <a:r>
              <a:rPr lang="en-US" altLang="ko-KR" sz="2800" b="1">
                <a:latin typeface="굴림" charset="-127"/>
                <a:ea typeface="굴림" charset="-127"/>
              </a:rPr>
              <a:t>OVER (PARTITION BY ~)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b="1" dirty="0" smtClean="0"/>
          </a:p>
          <a:p>
            <a:pPr marL="109728" indent="0">
              <a:buNone/>
            </a:pPr>
            <a:r>
              <a:rPr lang="ko-KR" altLang="en-US" sz="1800" b="1" dirty="0" smtClean="0"/>
              <a:t>★</a:t>
            </a:r>
            <a:r>
              <a:rPr lang="ko-KR" altLang="en-US" sz="1800" b="1" dirty="0"/>
              <a:t> </a:t>
            </a:r>
            <a:r>
              <a:rPr lang="en-US" altLang="ko-KR" sz="1800" b="1" dirty="0"/>
              <a:t>OVER() </a:t>
            </a:r>
            <a:r>
              <a:rPr lang="ko-KR" altLang="en-US" sz="1800" b="1" dirty="0"/>
              <a:t>함수</a:t>
            </a:r>
            <a:endParaRPr lang="ko-KR" altLang="en-US" sz="1800" dirty="0"/>
          </a:p>
          <a:p>
            <a:pPr marL="109728" indent="0">
              <a:buNone/>
            </a:pPr>
            <a:r>
              <a:rPr lang="en-US" altLang="ko-KR" sz="1800" dirty="0"/>
              <a:t>COUNT(*)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카운트</a:t>
            </a:r>
            <a:br>
              <a:rPr lang="ko-KR" altLang="en-US" sz="1800" dirty="0"/>
            </a:br>
            <a:r>
              <a:rPr lang="en-US" altLang="ko-KR" sz="1800" dirty="0"/>
              <a:t>COUNT(*)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/>
              <a:t>그룹단위로 나누어 카운트</a:t>
            </a:r>
          </a:p>
          <a:p>
            <a:pPr marL="109728" indent="0">
              <a:buNone/>
            </a:pP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MAX(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중에 </a:t>
            </a:r>
            <a:r>
              <a:rPr lang="ko-KR" altLang="en-US" sz="1800" dirty="0" smtClean="0"/>
              <a:t>최고 값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MAX(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 smtClean="0"/>
              <a:t>그룹 내 최고 값</a:t>
            </a:r>
            <a:endParaRPr lang="ko-KR" altLang="en-US" sz="1800" dirty="0"/>
          </a:p>
          <a:p>
            <a:pPr marL="109728" indent="0">
              <a:buNone/>
            </a:pP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MIN(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중에 최소값</a:t>
            </a:r>
            <a:br>
              <a:rPr lang="ko-KR" altLang="en-US" sz="1800" dirty="0"/>
            </a:br>
            <a:r>
              <a:rPr lang="en-US" altLang="ko-KR" sz="1800" dirty="0"/>
              <a:t>MIN(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 smtClean="0"/>
              <a:t>그룹 내 </a:t>
            </a:r>
            <a:r>
              <a:rPr lang="ko-KR" altLang="en-US" sz="1800" dirty="0"/>
              <a:t>최소값</a:t>
            </a:r>
          </a:p>
          <a:p>
            <a:pPr marL="109728" indent="0">
              <a:buNone/>
            </a:pP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SUM(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합</a:t>
            </a:r>
            <a:br>
              <a:rPr lang="ko-KR" altLang="en-US" sz="1800" dirty="0"/>
            </a:br>
            <a:r>
              <a:rPr lang="en-US" altLang="ko-KR" sz="1800" dirty="0"/>
              <a:t>SUM(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 err="1"/>
              <a:t>그룹내</a:t>
            </a:r>
            <a:r>
              <a:rPr lang="ko-KR" altLang="en-US" sz="1800" dirty="0"/>
              <a:t> 합</a:t>
            </a:r>
          </a:p>
          <a:p>
            <a:pPr marL="109728" indent="0">
              <a:buNone/>
            </a:pP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AVG(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평균</a:t>
            </a:r>
            <a:br>
              <a:rPr lang="ko-KR" altLang="en-US" sz="1800" dirty="0"/>
            </a:br>
            <a:r>
              <a:rPr lang="en-US" altLang="ko-KR" sz="1800" dirty="0"/>
              <a:t>AVG(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 smtClean="0"/>
              <a:t>그룹 내 </a:t>
            </a:r>
            <a:r>
              <a:rPr lang="ko-KR" altLang="en-US" sz="1800" dirty="0"/>
              <a:t>평균</a:t>
            </a:r>
          </a:p>
          <a:p>
            <a:pPr marL="109728" indent="0">
              <a:buNone/>
            </a:pP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STDDEV(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() : </a:t>
            </a:r>
            <a:r>
              <a:rPr lang="ko-KR" altLang="en-US" sz="1800" dirty="0" smtClean="0"/>
              <a:t>전체 행 </a:t>
            </a:r>
            <a:r>
              <a:rPr lang="ko-KR" altLang="en-US" sz="1800" dirty="0"/>
              <a:t>표준편차</a:t>
            </a:r>
            <a:br>
              <a:rPr lang="ko-KR" altLang="en-US" sz="1800" dirty="0"/>
            </a:br>
            <a:r>
              <a:rPr lang="en-US" altLang="ko-KR" sz="1800" dirty="0"/>
              <a:t>STDDEV(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FF0000"/>
                </a:solidFill>
              </a:rPr>
              <a:t>OVER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PARTITION BY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컬럼</a:t>
            </a:r>
            <a:r>
              <a:rPr lang="en-US" altLang="ko-KR" sz="1800" dirty="0"/>
              <a:t>) : </a:t>
            </a:r>
            <a:r>
              <a:rPr lang="ko-KR" altLang="en-US" sz="1800" dirty="0" smtClean="0"/>
              <a:t>그룹 내 </a:t>
            </a:r>
            <a:r>
              <a:rPr lang="ko-KR" altLang="en-US" sz="1800" dirty="0"/>
              <a:t>표준편차</a:t>
            </a: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2645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DEPARTMENT_ID, JOB_ID, COUNT(SALARY), SUM(SALARY),</a:t>
            </a:r>
          </a:p>
          <a:p>
            <a:pPr>
              <a:buNone/>
            </a:pPr>
            <a:r>
              <a:rPr lang="en-US" altLang="ko-KR" sz="1800" dirty="0" smtClean="0"/>
              <a:t>		SUM(SALARY) / COUNT(SALARY), AVG(SALARY)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/>
              <a:t>DEPARTMENT_ID, JOB_ID;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 </a:t>
            </a:r>
            <a:r>
              <a:rPr lang="en-US" altLang="ko-KR" sz="1800" dirty="0" smtClean="0">
                <a:solidFill>
                  <a:srgbClr val="FF0000"/>
                </a:solidFill>
              </a:rPr>
              <a:t>OVER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FIRST_NAME, JOB_ID, SALARY, </a:t>
            </a:r>
          </a:p>
          <a:p>
            <a:pPr>
              <a:buNone/>
            </a:pPr>
            <a:r>
              <a:rPr lang="en-US" altLang="ko-KR" sz="1800" dirty="0" smtClean="0"/>
              <a:t>	COUNT(JOB_ID) </a:t>
            </a:r>
            <a:r>
              <a:rPr lang="en-US" altLang="ko-KR" sz="1800" dirty="0" smtClean="0">
                <a:solidFill>
                  <a:srgbClr val="FF0000"/>
                </a:solidFill>
              </a:rPr>
              <a:t>OVER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FF0000"/>
                </a:solidFill>
              </a:rPr>
              <a:t>PARTITION BY </a:t>
            </a:r>
            <a:r>
              <a:rPr lang="en-US" altLang="ko-KR" sz="1800" dirty="0" smtClean="0"/>
              <a:t>JOB_ID), </a:t>
            </a:r>
          </a:p>
          <a:p>
            <a:pPr>
              <a:buNone/>
            </a:pPr>
            <a:r>
              <a:rPr lang="en-US" altLang="ko-KR" sz="1800" dirty="0" smtClean="0"/>
              <a:t>	SUM(SALARY) </a:t>
            </a:r>
            <a:r>
              <a:rPr lang="en-US" altLang="ko-KR" sz="1800" dirty="0" smtClean="0">
                <a:solidFill>
                  <a:srgbClr val="FF0000"/>
                </a:solidFill>
              </a:rPr>
              <a:t>OVER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FF0000"/>
                </a:solidFill>
              </a:rPr>
              <a:t>PARTITION BY </a:t>
            </a:r>
            <a:r>
              <a:rPr lang="en-US" altLang="ko-KR" sz="1800" dirty="0" smtClean="0"/>
              <a:t>JOB_ID),</a:t>
            </a:r>
          </a:p>
          <a:p>
            <a:pPr>
              <a:buNone/>
            </a:pPr>
            <a:r>
              <a:rPr lang="en-US" altLang="ko-KR" sz="1800" dirty="0" smtClean="0"/>
              <a:t>	SUM(SALARY) </a:t>
            </a:r>
            <a:r>
              <a:rPr lang="en-US" altLang="ko-KR" sz="1800" dirty="0" smtClean="0">
                <a:solidFill>
                  <a:srgbClr val="FF0000"/>
                </a:solidFill>
              </a:rPr>
              <a:t>OVER</a:t>
            </a:r>
            <a:r>
              <a:rPr lang="en-US" altLang="ko-KR" sz="1800" dirty="0" smtClean="0"/>
              <a:t> (</a:t>
            </a:r>
            <a:r>
              <a:rPr lang="en-US" altLang="ko-KR" sz="1800" dirty="0" smtClean="0">
                <a:solidFill>
                  <a:srgbClr val="FF0000"/>
                </a:solidFill>
              </a:rPr>
              <a:t>PARTITION BY </a:t>
            </a:r>
            <a:r>
              <a:rPr lang="en-US" altLang="ko-KR" sz="1800" dirty="0" smtClean="0"/>
              <a:t>DEPARTMENT_ID) 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altLang="ko-KR" sz="1800" dirty="0" smtClean="0">
                <a:solidFill>
                  <a:srgbClr val="FF0000"/>
                </a:solidFill>
              </a:rPr>
              <a:t>(</a:t>
            </a:r>
            <a:r>
              <a:rPr lang="ko-KR" altLang="en-US" sz="1800" dirty="0" smtClean="0">
                <a:solidFill>
                  <a:srgbClr val="FF0000"/>
                </a:solidFill>
              </a:rPr>
              <a:t>계정이 </a:t>
            </a:r>
            <a:r>
              <a:rPr lang="en-US" altLang="ko-KR" sz="1800" dirty="0" smtClean="0">
                <a:solidFill>
                  <a:srgbClr val="FF0000"/>
                </a:solidFill>
              </a:rPr>
              <a:t>hr</a:t>
            </a:r>
            <a:r>
              <a:rPr lang="ko-KR" altLang="en-US" sz="1800" dirty="0" smtClean="0">
                <a:solidFill>
                  <a:srgbClr val="FF0000"/>
                </a:solidFill>
              </a:rPr>
              <a:t>의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, EMPLOYEES</a:t>
            </a:r>
            <a:r>
              <a:rPr lang="ko-KR" altLang="en-US" sz="1800" dirty="0" smtClean="0">
                <a:solidFill>
                  <a:srgbClr val="FF0000"/>
                </a:solidFill>
              </a:rPr>
              <a:t>라고만 기입해도 됩니다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pPr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그 이유는 </a:t>
            </a:r>
            <a:r>
              <a:rPr lang="en-US" altLang="ko-KR" sz="1800" dirty="0" smtClean="0">
                <a:solidFill>
                  <a:srgbClr val="FF0000"/>
                </a:solidFill>
              </a:rPr>
              <a:t>Tool</a:t>
            </a:r>
            <a:r>
              <a:rPr lang="ko-KR" altLang="en-US" sz="1800" dirty="0" smtClean="0">
                <a:solidFill>
                  <a:srgbClr val="FF0000"/>
                </a:solidFill>
              </a:rPr>
              <a:t>에서 다른 사용자를 보면</a:t>
            </a:r>
            <a:r>
              <a:rPr lang="en-US" altLang="ko-KR" sz="1800" dirty="0" smtClean="0">
                <a:solidFill>
                  <a:srgbClr val="FF0000"/>
                </a:solidFill>
              </a:rPr>
              <a:t>, </a:t>
            </a:r>
          </a:p>
          <a:p>
            <a:pPr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그 안에 있는 </a:t>
            </a:r>
            <a:r>
              <a:rPr lang="en-US" altLang="ko-KR" sz="1800" dirty="0" smtClean="0">
                <a:solidFill>
                  <a:srgbClr val="FF0000"/>
                </a:solidFill>
              </a:rPr>
              <a:t>Table</a:t>
            </a:r>
            <a:r>
              <a:rPr lang="ko-KR" altLang="en-US" sz="1800" dirty="0" smtClean="0">
                <a:solidFill>
                  <a:srgbClr val="FF0000"/>
                </a:solidFill>
              </a:rPr>
              <a:t>을 접근하기 위함입니다</a:t>
            </a:r>
            <a:r>
              <a:rPr lang="en-US" altLang="ko-KR" sz="18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endParaRPr lang="ko-KR" altLang="en-US" dirty="0"/>
          </a:p>
        </p:txBody>
      </p:sp>
      <p:pic>
        <p:nvPicPr>
          <p:cNvPr id="4" name="그림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847993"/>
            <a:ext cx="2438400" cy="3152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88810" y="4394638"/>
            <a:ext cx="1428760" cy="121444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ROLLUP :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선언한 칼럼의 순서대로 </a:t>
            </a:r>
            <a:r>
              <a:rPr lang="ko-KR" altLang="en-US" sz="2000" b="1" dirty="0" err="1" smtClean="0">
                <a:latin typeface="돋움체" pitchFamily="49" charset="-127"/>
                <a:ea typeface="돋움체" pitchFamily="49" charset="-127"/>
              </a:rPr>
              <a:t>계층형으로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 합계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ROLLUP (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 목록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 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DEPARTMENT_ID, JOB_ID, SUM(SALARY)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JOB_ID = 'IT_PROG'</a:t>
            </a:r>
          </a:p>
          <a:p>
            <a:pPr marL="0" indent="0"/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GROUP BY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ROLLUP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(DEPARTMENT_ID, JOB_ID);</a:t>
            </a:r>
          </a:p>
          <a:p>
            <a:pPr marL="0" indent="0"/>
            <a:endParaRPr lang="en-US" altLang="ko-KR" sz="2000" b="1" dirty="0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CUBE : 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선언순서와 상관없이 모든 조합으로 합계</a:t>
            </a:r>
            <a:endParaRPr lang="en-US" altLang="ko-KR" sz="2000" b="1" dirty="0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CUBE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칼럼 목록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) 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SELECT 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DEPARTMENT_ID, JOB_ID, SUM(SALARY)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WHERE JOB_ID = 'IT_PROG'</a:t>
            </a:r>
          </a:p>
          <a:p>
            <a:pPr marL="0" indent="0"/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GROUP BY </a:t>
            </a:r>
            <a:r>
              <a:rPr lang="en-US" altLang="ko-KR" sz="2000" b="1" dirty="0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CUBE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(DEPARTMENT_ID</a:t>
            </a:r>
            <a:r>
              <a:rPr lang="en-US" altLang="ko-KR" sz="2000" b="1" dirty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, JOB_ID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);</a:t>
            </a:r>
          </a:p>
          <a:p>
            <a:pPr marL="0" indent="0"/>
            <a:endParaRPr lang="en-US" altLang="ko-KR" sz="2000" b="1" dirty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   ROLLUP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은 모든 경우</a:t>
            </a:r>
            <a:r>
              <a:rPr lang="en-US" altLang="ko-KR" sz="2000" b="1" dirty="0" smtClean="0">
                <a:latin typeface="돋움체" pitchFamily="49" charset="-127"/>
                <a:ea typeface="돋움체" pitchFamily="49" charset="-127"/>
              </a:rPr>
              <a:t>, CUBE</a:t>
            </a:r>
            <a:r>
              <a:rPr lang="ko-KR" altLang="en-US" sz="2000" b="1" dirty="0" smtClean="0">
                <a:latin typeface="돋움체" pitchFamily="49" charset="-127"/>
                <a:ea typeface="돋움체" pitchFamily="49" charset="-127"/>
              </a:rPr>
              <a:t>는 최종만을 묶는다</a:t>
            </a:r>
            <a:endParaRPr lang="en-US" altLang="ko-KR" sz="2000" b="1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smtClean="0">
                <a:latin typeface="굴림" charset="-127"/>
                <a:ea typeface="굴림" charset="-127"/>
              </a:rPr>
              <a:t>5. </a:t>
            </a:r>
            <a:r>
              <a:rPr lang="en-US" altLang="ko-KR" sz="2800" b="1">
                <a:latin typeface="굴림" charset="-127"/>
                <a:ea typeface="굴림" charset="-127"/>
              </a:rPr>
              <a:t>ROLLUP, CUBE, GROUPING </a:t>
            </a:r>
            <a:r>
              <a:rPr lang="en-US" altLang="ko-KR" sz="2800" b="1" smtClean="0">
                <a:latin typeface="굴림" charset="-127"/>
                <a:ea typeface="굴림" charset="-127"/>
              </a:rPr>
              <a:t>SETS (1/2)</a:t>
            </a:r>
            <a:endParaRPr lang="en-US" altLang="ko-KR" sz="2800" b="1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45"/>
          <p:cNvSpPr>
            <a:spLocks noChangeArrowheads="1"/>
          </p:cNvSpPr>
          <p:nvPr/>
        </p:nvSpPr>
        <p:spPr bwMode="auto">
          <a:xfrm>
            <a:off x="742181" y="1611210"/>
            <a:ext cx="7200000" cy="450000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 latinLnBrk="1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ko-KR" altLang="ko-KR" sz="2000" b="1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 Box 446"/>
          <p:cNvSpPr txBox="1">
            <a:spLocks noChangeArrowheads="1"/>
          </p:cNvSpPr>
          <p:nvPr/>
        </p:nvSpPr>
        <p:spPr bwMode="auto">
          <a:xfrm>
            <a:off x="814189" y="1610962"/>
            <a:ext cx="7200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smtClean="0">
                <a:latin typeface="돋움체" pitchFamily="49" charset="-127"/>
                <a:ea typeface="돋움체" pitchFamily="49" charset="-127"/>
              </a:rPr>
              <a:t>GROUPING SETS : 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선언된 내용으로만 합계</a:t>
            </a:r>
            <a:endParaRPr lang="en-US" altLang="ko-KR" sz="2000" b="1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smtClean="0">
                <a:latin typeface="돋움체" pitchFamily="49" charset="-127"/>
                <a:ea typeface="돋움체" pitchFamily="49" charset="-127"/>
              </a:rPr>
              <a:t>   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표현식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 GROUPING </a:t>
            </a:r>
            <a:r>
              <a:rPr lang="en-US" altLang="ko-KR" sz="2000" b="1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SETS 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((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선언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1), (</a:t>
            </a:r>
            <a:r>
              <a:rPr lang="ko-KR" altLang="en-US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선언</a:t>
            </a:r>
            <a:r>
              <a:rPr lang="en-US" altLang="ko-KR" sz="2000" b="1" smtClean="0"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2), ()...) )</a:t>
            </a:r>
          </a:p>
          <a:p>
            <a:pPr marL="0" indent="0"/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DEPARTMENT_ID, JOB_ID, SUM(SALARY)</a:t>
            </a:r>
          </a:p>
          <a:p>
            <a:pPr marL="0" indent="0"/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WHERE JOB_ID = 'IT_PROG'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GROUP BY GROUPING 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SETS ((</a:t>
            </a:r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DEPARTMENT_ID, JOB_ID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), 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(JOB_ID), ());</a:t>
            </a:r>
          </a:p>
          <a:p>
            <a:pPr marL="0" indent="0"/>
            <a:endParaRPr lang="en-US" altLang="ko-KR" sz="2000" b="1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smtClean="0">
                <a:latin typeface="돋움체" pitchFamily="49" charset="-127"/>
                <a:ea typeface="돋움체" pitchFamily="49" charset="-127"/>
              </a:rPr>
              <a:t>NULL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의</a:t>
            </a:r>
            <a:r>
              <a:rPr lang="en-US" altLang="ko-KR" sz="2000" b="1"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값과 구분</a:t>
            </a:r>
            <a:r>
              <a:rPr lang="en-US" altLang="ko-KR" sz="2000" b="1" smtClean="0">
                <a:latin typeface="돋움체" pitchFamily="49" charset="-127"/>
                <a:ea typeface="돋움체" pitchFamily="49" charset="-127"/>
              </a:rPr>
              <a:t> : GROUPING </a:t>
            </a:r>
            <a:r>
              <a:rPr lang="ko-KR" altLang="en-US" sz="2000" b="1" smtClean="0">
                <a:latin typeface="돋움체" pitchFamily="49" charset="-127"/>
                <a:ea typeface="돋움체" pitchFamily="49" charset="-127"/>
              </a:rPr>
              <a:t>함수 이용하여 합계 구분</a:t>
            </a:r>
            <a:endParaRPr lang="en-US" altLang="ko-KR" sz="2000" b="1" smtClean="0"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SELECT </a:t>
            </a:r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DEPARTMENT_ID, JOB_ID, 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SUM(SALARY),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      GROUPING(</a:t>
            </a:r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DEPARTMENT_ID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), </a:t>
            </a:r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GROUPING(JOB_ID</a:t>
            </a:r>
            <a:r>
              <a:rPr lang="en-US" altLang="ko-KR" sz="2000" b="1" smtClean="0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)</a:t>
            </a:r>
            <a:endParaRPr lang="en-US" altLang="ko-KR" sz="2000" b="1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FROM EMPLOYEES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WHERE JOB_ID = 'IT_PROG'</a:t>
            </a:r>
          </a:p>
          <a:p>
            <a:pPr marL="0" indent="0"/>
            <a:r>
              <a:rPr lang="en-US" altLang="ko-KR" sz="2000" b="1">
                <a:solidFill>
                  <a:srgbClr val="0070C0"/>
                </a:solidFill>
                <a:latin typeface="돋움체" pitchFamily="49" charset="-127"/>
                <a:ea typeface="돋움체" pitchFamily="49" charset="-127"/>
              </a:rPr>
              <a:t>   GROUP BY ROLLUP(DEPARTMENT_ID, JOB_ID);</a:t>
            </a:r>
            <a:endParaRPr lang="en-US" altLang="ko-KR" sz="2000" b="1" smtClean="0">
              <a:solidFill>
                <a:srgbClr val="0070C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Rectangle 444"/>
          <p:cNvSpPr>
            <a:spLocks noChangeArrowheads="1"/>
          </p:cNvSpPr>
          <p:nvPr/>
        </p:nvSpPr>
        <p:spPr bwMode="auto">
          <a:xfrm>
            <a:off x="238125" y="746791"/>
            <a:ext cx="8667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573" tIns="47787" rIns="95573" bIns="4778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800" b="1" dirty="0" smtClean="0">
                <a:latin typeface="굴림" charset="-127"/>
                <a:ea typeface="굴림" charset="-127"/>
              </a:rPr>
              <a:t>5. </a:t>
            </a:r>
            <a:r>
              <a:rPr lang="en-US" altLang="ko-KR" sz="2800" b="1" dirty="0">
                <a:latin typeface="굴림" charset="-127"/>
                <a:ea typeface="굴림" charset="-127"/>
              </a:rPr>
              <a:t>ROLLUP, CUBE, GROUPING </a:t>
            </a:r>
            <a:r>
              <a:rPr lang="en-US" altLang="ko-KR" sz="2800" b="1" dirty="0" smtClean="0">
                <a:latin typeface="굴림" charset="-127"/>
                <a:ea typeface="굴림" charset="-127"/>
              </a:rPr>
              <a:t>SETS (2/2)</a:t>
            </a:r>
            <a:endParaRPr lang="en-US" altLang="ko-KR" sz="2800" b="1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--ROLLUP : </a:t>
            </a:r>
            <a:r>
              <a:rPr lang="ko-KR" altLang="en-US" sz="1800" dirty="0" smtClean="0"/>
              <a:t>선언한 칼럼의 순서대로 계층 형으로 합계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</a:t>
            </a:r>
            <a:r>
              <a:rPr lang="en-US" altLang="ko-KR" sz="1800" dirty="0" smtClean="0"/>
              <a:t>DEPARTMENT_ID, JOB_ID, SUM(SALARY)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ROLLUP</a:t>
            </a:r>
            <a:r>
              <a:rPr lang="en-US" altLang="ko-KR" sz="1800" dirty="0" smtClean="0"/>
              <a:t>(DEPARTMENT_ID, JOB_ID);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/>
          </a:p>
          <a:p>
            <a:pPr>
              <a:buNone/>
            </a:pPr>
            <a:r>
              <a:rPr lang="en-US" altLang="ko-KR" sz="1800" dirty="0" smtClean="0"/>
              <a:t>--CUBE : </a:t>
            </a:r>
            <a:r>
              <a:rPr lang="ko-KR" altLang="en-US" sz="1800" dirty="0" smtClean="0"/>
              <a:t>선언순서와 상관없이 모든 조합으로 합계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DEPARTMENT_ID, JOB_ID, SUM(SALARY)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CUBE</a:t>
            </a:r>
            <a:r>
              <a:rPr lang="en-US" altLang="ko-KR" sz="1800" dirty="0" smtClean="0"/>
              <a:t>(DEPARTMENT_ID, JOB_ID);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DEPARTMENT_ID, JOB_ID, SUM(SALARY)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EMPLOYEES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</a:t>
            </a:r>
            <a:r>
              <a:rPr lang="en-US" altLang="ko-KR" sz="1800" dirty="0"/>
              <a:t> DEPARTMENT_ID </a:t>
            </a:r>
            <a:r>
              <a:rPr lang="en-US" altLang="ko-KR" sz="1800" dirty="0" smtClean="0"/>
              <a:t>&lt; </a:t>
            </a:r>
            <a:r>
              <a:rPr lang="en-US" altLang="ko-KR" sz="1800" dirty="0"/>
              <a:t>50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ROLLUP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DEPARTMENT_ID</a:t>
            </a:r>
            <a:r>
              <a:rPr lang="en-US" altLang="ko-KR" sz="1800" dirty="0" smtClean="0"/>
              <a:t>, </a:t>
            </a:r>
            <a:r>
              <a:rPr lang="en-US" altLang="ko-KR" sz="1800" dirty="0"/>
              <a:t>JOB_ID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2636912"/>
            <a:ext cx="3381375" cy="2790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5459" y="3444013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&lt;-  DEPARTMENT_ID </a:t>
            </a:r>
            <a:r>
              <a:rPr lang="ko-KR" altLang="en-US" sz="1200" dirty="0" smtClean="0"/>
              <a:t>별 </a:t>
            </a:r>
            <a:r>
              <a:rPr lang="en-US" altLang="ko-KR" sz="1200" dirty="0" smtClean="0"/>
              <a:t>SUM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075459" y="4007319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&lt;-  DEPARTMENT_ID </a:t>
            </a:r>
            <a:r>
              <a:rPr lang="ko-KR" altLang="en-US" sz="1200" dirty="0" smtClean="0"/>
              <a:t>별 </a:t>
            </a:r>
            <a:r>
              <a:rPr lang="en-US" altLang="ko-KR" sz="1200" dirty="0" smtClean="0"/>
              <a:t>SUM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075459" y="457467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&lt;-  DEPARTMENT_ID </a:t>
            </a:r>
            <a:r>
              <a:rPr lang="ko-KR" altLang="en-US" sz="1200" dirty="0" smtClean="0"/>
              <a:t>별 </a:t>
            </a:r>
            <a:r>
              <a:rPr lang="en-US" altLang="ko-KR" sz="1200" dirty="0" smtClean="0"/>
              <a:t>SUM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075459" y="4952132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&lt;-  DEPARTMENT_ID </a:t>
            </a:r>
            <a:r>
              <a:rPr lang="ko-KR" altLang="en-US" sz="1200" dirty="0" smtClean="0"/>
              <a:t>별 </a:t>
            </a:r>
            <a:r>
              <a:rPr lang="en-US" altLang="ko-KR" sz="1200" dirty="0" smtClean="0"/>
              <a:t>SUM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084168" y="515073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&lt;-  DEPARTMENT_ID </a:t>
            </a:r>
            <a:r>
              <a:rPr lang="ko-KR" altLang="en-US" sz="1200" dirty="0" smtClean="0"/>
              <a:t>별 </a:t>
            </a:r>
            <a:r>
              <a:rPr lang="en-US" altLang="ko-KR" sz="1200" dirty="0" smtClean="0"/>
              <a:t>SUM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77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DEPARTMENT_ID, JOB_ID, SUM(SALARY)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EMPLOYEES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</a:t>
            </a:r>
            <a:r>
              <a:rPr lang="en-US" altLang="ko-KR" sz="1800" dirty="0"/>
              <a:t> DEPARTMENT_ID </a:t>
            </a:r>
            <a:r>
              <a:rPr lang="en-US" altLang="ko-KR" sz="1800" dirty="0" smtClean="0"/>
              <a:t>&lt; </a:t>
            </a:r>
            <a:r>
              <a:rPr lang="en-US" altLang="ko-KR" sz="1800" dirty="0"/>
              <a:t>50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CUBE</a:t>
            </a:r>
            <a:r>
              <a:rPr lang="en-US" altLang="ko-KR" sz="1800" dirty="0" smtClean="0"/>
              <a:t>(DEPARTMENT_ID, </a:t>
            </a:r>
            <a:r>
              <a:rPr lang="en-US" altLang="ko-KR" sz="1800" dirty="0"/>
              <a:t>JOB_ID</a:t>
            </a:r>
            <a:r>
              <a:rPr lang="en-US" altLang="ko-KR" sz="1800" dirty="0" smtClean="0"/>
              <a:t>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7" y="2338536"/>
            <a:ext cx="32861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--GROUPING SETS : </a:t>
            </a:r>
            <a:r>
              <a:rPr lang="ko-KR" altLang="en-US" sz="1800" dirty="0" smtClean="0"/>
              <a:t>선언된 내용으로만 합계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DEPARTMENT_ID, JOB_ID, SUM(SALARY)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GROUPING SETS </a:t>
            </a:r>
            <a:r>
              <a:rPr lang="en-US" altLang="ko-KR" sz="1800" dirty="0" smtClean="0"/>
              <a:t>((DEPARTMENT_ID, JOB_ID), (JOB_ID), ());</a:t>
            </a:r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		--                 1,                            2,        3,	</a:t>
            </a:r>
          </a:p>
          <a:p>
            <a:pPr>
              <a:buNone/>
            </a:pPr>
            <a:r>
              <a:rPr lang="en-US" altLang="ko-KR" sz="1800" dirty="0" smtClean="0"/>
              <a:t>--NULL</a:t>
            </a:r>
            <a:r>
              <a:rPr lang="ko-KR" altLang="en-US" sz="1800" dirty="0" smtClean="0"/>
              <a:t>의 값과 구분 </a:t>
            </a:r>
            <a:r>
              <a:rPr lang="en-US" altLang="ko-KR" sz="1800" dirty="0" smtClean="0"/>
              <a:t>: GROUPING </a:t>
            </a:r>
            <a:r>
              <a:rPr lang="ko-KR" altLang="en-US" sz="1800" dirty="0" smtClean="0"/>
              <a:t>함수 이용하여 합계 구분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</a:t>
            </a:r>
            <a:r>
              <a:rPr lang="en-US" altLang="ko-KR" sz="1800" dirty="0" smtClean="0"/>
              <a:t> DEPARTMENT_ID, JOB_ID, SUM(SALARY),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GROUPING</a:t>
            </a:r>
            <a:r>
              <a:rPr lang="en-US" altLang="ko-KR" sz="1800" dirty="0" smtClean="0"/>
              <a:t>(DEPARTMENT_ID), 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GROUPING</a:t>
            </a:r>
            <a:r>
              <a:rPr lang="en-US" altLang="ko-KR" sz="1800" dirty="0" smtClean="0"/>
              <a:t>(JOB_ID)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</a:t>
            </a:r>
            <a:r>
              <a:rPr lang="en-US" altLang="ko-KR" sz="1800" dirty="0" smtClean="0"/>
              <a:t> EMPLOYEES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WHERE</a:t>
            </a:r>
            <a:r>
              <a:rPr lang="en-US" altLang="ko-KR" sz="1800" dirty="0" smtClean="0"/>
              <a:t> JOB_ID = 'IT_PROG'</a:t>
            </a:r>
          </a:p>
          <a:p>
            <a:pPr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GROUP BY </a:t>
            </a:r>
            <a:r>
              <a:rPr lang="en-US" altLang="ko-KR" sz="1800" dirty="0" smtClean="0">
                <a:solidFill>
                  <a:srgbClr val="FF0000"/>
                </a:solidFill>
              </a:rPr>
              <a:t>ROLLUP</a:t>
            </a:r>
            <a:r>
              <a:rPr lang="en-US" altLang="ko-KR" sz="1800" dirty="0" smtClean="0"/>
              <a:t>(DEPARTMENT_ID, JOB_ID);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b.DEPARTMENT_NAME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a.JOB_ID</a:t>
            </a:r>
            <a:r>
              <a:rPr lang="en-US" altLang="ko-KR" sz="1800" dirty="0"/>
              <a:t>,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SUM(</a:t>
            </a:r>
            <a:r>
              <a:rPr lang="en-US" altLang="ko-KR" sz="1800" dirty="0" err="1" smtClean="0"/>
              <a:t>a.SALARY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sal</a:t>
            </a:r>
            <a:r>
              <a:rPr lang="en-US" altLang="ko-KR" sz="1800" dirty="0"/>
              <a:t>,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COUNT(</a:t>
            </a:r>
            <a:r>
              <a:rPr lang="en-US" altLang="ko-KR" sz="1800" dirty="0" err="1" smtClean="0"/>
              <a:t>a.EMPLOYEE_ID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emp_count</a:t>
            </a:r>
            <a:r>
              <a:rPr lang="en-US" altLang="ko-KR" sz="1800" dirty="0"/>
              <a:t>,</a:t>
            </a:r>
          </a:p>
          <a:p>
            <a:pPr>
              <a:buNone/>
            </a:pPr>
            <a:r>
              <a:rPr lang="en-US" altLang="ko-KR" sz="1800" dirty="0"/>
              <a:t>  </a:t>
            </a:r>
            <a:r>
              <a:rPr lang="en-US" altLang="ko-KR" sz="1800" dirty="0" smtClean="0"/>
              <a:t>		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GROUPING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b.DEPARTMENT_NAME</a:t>
            </a:r>
            <a:r>
              <a:rPr lang="en-US" altLang="ko-KR" sz="1800" dirty="0"/>
              <a:t>) "D",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	</a:t>
            </a:r>
            <a:r>
              <a:rPr lang="en-US" altLang="ko-KR" sz="1800" dirty="0" smtClean="0">
                <a:solidFill>
                  <a:srgbClr val="FF0000"/>
                </a:solidFill>
              </a:rPr>
              <a:t>GROUPING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a.JOB_ID</a:t>
            </a:r>
            <a:r>
              <a:rPr lang="en-US" altLang="ko-KR" sz="1800" dirty="0"/>
              <a:t>) "S"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</a:t>
            </a:r>
            <a:r>
              <a:rPr lang="en-US" altLang="ko-KR" sz="1800" dirty="0"/>
              <a:t> EMPLOYEES a, DEPARTMENTS b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a.DEPARTMENT_ID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b.DEPARTMENT_ID</a:t>
            </a:r>
            <a:endParaRPr lang="en-US" altLang="ko-KR" sz="1800" dirty="0"/>
          </a:p>
          <a:p>
            <a:pPr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GROUP BY </a:t>
            </a:r>
            <a:r>
              <a:rPr lang="en-US" altLang="ko-KR" sz="1800" dirty="0">
                <a:solidFill>
                  <a:srgbClr val="FF0000"/>
                </a:solidFill>
              </a:rPr>
              <a:t>ROLLUP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b.DEPARTMENT_NAME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a.JOB_ID</a:t>
            </a:r>
            <a:r>
              <a:rPr lang="en-US" altLang="ko-KR" sz="1800" dirty="0"/>
              <a:t>);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8091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/>
              <a:t>1) 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King</a:t>
            </a:r>
            <a:r>
              <a:rPr lang="ko-KR" altLang="ko-KR" sz="1800" dirty="0" smtClean="0"/>
              <a:t>의 </a:t>
            </a:r>
            <a:r>
              <a:rPr lang="ko-KR" altLang="ko-KR" sz="1800" dirty="0"/>
              <a:t>정보를 </a:t>
            </a:r>
            <a:r>
              <a:rPr lang="ko-KR" altLang="en-US" sz="1800" dirty="0" smtClean="0"/>
              <a:t>소문자로 검색하고 </a:t>
            </a:r>
            <a:r>
              <a:rPr lang="ko-KR" altLang="ko-KR" sz="1800" dirty="0" smtClean="0"/>
              <a:t>사원번호</a:t>
            </a:r>
            <a:r>
              <a:rPr lang="en-US" altLang="ko-KR" sz="1800" dirty="0"/>
              <a:t>,</a:t>
            </a:r>
            <a:r>
              <a:rPr lang="ko-KR" altLang="ko-KR" sz="1800" dirty="0"/>
              <a:t>성명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담당업무</a:t>
            </a:r>
            <a:r>
              <a:rPr lang="en-US" altLang="ko-KR" sz="1800" dirty="0"/>
              <a:t>(</a:t>
            </a:r>
            <a:r>
              <a:rPr lang="ko-KR" altLang="ko-KR" sz="1800" dirty="0"/>
              <a:t>소문자로</a:t>
            </a:r>
            <a:r>
              <a:rPr lang="en-US" altLang="ko-KR" sz="1800" dirty="0"/>
              <a:t>),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 LAST_NAME, LOWER(JOB_ID),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LOWER(LAST_NAME) = 'king';</a:t>
            </a:r>
            <a:endParaRPr lang="ko-KR" altLang="ko-KR" sz="1800" dirty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3870920"/>
            <a:ext cx="5105400" cy="24384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기본 함수 실습 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2) </a:t>
            </a:r>
            <a:r>
              <a:rPr lang="en-US" altLang="ko-KR" sz="1800" dirty="0"/>
              <a:t>EMPLOYEES </a:t>
            </a:r>
            <a:r>
              <a:rPr lang="ko-KR" altLang="ko-KR" sz="1800" dirty="0" smtClean="0"/>
              <a:t>테이블에서</a:t>
            </a:r>
            <a:r>
              <a:rPr lang="en-US" altLang="ko-KR" sz="1800" dirty="0" smtClean="0"/>
              <a:t> King</a:t>
            </a:r>
            <a:r>
              <a:rPr lang="ko-KR" altLang="ko-KR" sz="1800" dirty="0" smtClean="0"/>
              <a:t>의 </a:t>
            </a:r>
            <a:r>
              <a:rPr lang="ko-KR" altLang="ko-KR" sz="1800" dirty="0"/>
              <a:t>정보를 </a:t>
            </a:r>
            <a:r>
              <a:rPr lang="ko-KR" altLang="en-US" sz="1800" dirty="0" smtClean="0"/>
              <a:t>대문자로 검색하고 </a:t>
            </a:r>
            <a:r>
              <a:rPr lang="ko-KR" altLang="ko-KR" sz="1800" dirty="0" smtClean="0"/>
              <a:t>사원번호</a:t>
            </a:r>
            <a:r>
              <a:rPr lang="en-US" altLang="ko-KR" sz="1800" dirty="0" smtClean="0"/>
              <a:t>,</a:t>
            </a:r>
          </a:p>
          <a:p>
            <a:pPr marL="109728" indent="0">
              <a:buNone/>
            </a:pPr>
            <a:r>
              <a:rPr lang="ko-KR" altLang="ko-KR" sz="1800" dirty="0" smtClean="0"/>
              <a:t>성명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담당업무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대</a:t>
            </a:r>
            <a:r>
              <a:rPr lang="ko-KR" altLang="ko-KR" sz="1800" dirty="0" smtClean="0"/>
              <a:t>문자로</a:t>
            </a:r>
            <a:r>
              <a:rPr lang="en-US" altLang="ko-KR" sz="1800" dirty="0"/>
              <a:t>),</a:t>
            </a:r>
            <a:r>
              <a:rPr lang="ko-KR" altLang="ko-KR" sz="1800" dirty="0"/>
              <a:t>부서번호를 </a:t>
            </a:r>
            <a:r>
              <a:rPr lang="ko-KR" altLang="ko-KR" sz="1800" dirty="0" smtClean="0"/>
              <a:t>출력하라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SELECT EMPLOYEE_ID, LAST_NAME, UPPER(JOB_ID), DEPARTMENT_ID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FROM EMPLOYEES</a:t>
            </a:r>
          </a:p>
          <a:p>
            <a:pPr marL="109728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WHERE UPPER(LAST_NAME) = 'KING';</a:t>
            </a:r>
            <a:endParaRPr lang="en-US" altLang="ko-KR" sz="1800" dirty="0" smtClean="0">
              <a:solidFill>
                <a:srgbClr val="0000FF"/>
              </a:solidFill>
            </a:endParaRPr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3142084"/>
            <a:ext cx="4695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r>
              <a:rPr lang="ko-KR" altLang="ko-KR" sz="1800" dirty="0" smtClean="0"/>
              <a:t>문제</a:t>
            </a:r>
            <a:r>
              <a:rPr lang="en-US" altLang="ko-KR" sz="1800" dirty="0" smtClean="0"/>
              <a:t>3) DEPARTMENTS </a:t>
            </a:r>
            <a:r>
              <a:rPr lang="ko-KR" altLang="ko-KR" sz="1800" dirty="0" smtClean="0"/>
              <a:t>테이블에서 </a:t>
            </a:r>
            <a:r>
              <a:rPr lang="ko-KR" altLang="en-US" sz="1800" dirty="0" smtClean="0"/>
              <a:t>부서번호와 부서이름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부서이름과 위치번호를 합하여 출력하도록 </a:t>
            </a:r>
            <a:r>
              <a:rPr lang="ko-KR" altLang="ko-KR" sz="1800" dirty="0" smtClean="0"/>
              <a:t>하라</a:t>
            </a:r>
            <a:r>
              <a:rPr lang="en-US" altLang="ko-KR" sz="1800" dirty="0" smtClean="0"/>
              <a:t>.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SELECT DEPARTMENT_ID, DEPARTMENT_NAME, LOCATION_ID, CONCAT(DEPARTMENT_ID,DEPARTMENT_NAME), 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CONCAT(DEPARTMENT_NAME,LOCATION_ID)</a:t>
            </a:r>
          </a:p>
          <a:p>
            <a:pPr marL="109728" indent="0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FROM DEPARTMENTS;</a:t>
            </a:r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ko-KR" altLang="ko-KR" sz="1800" dirty="0"/>
          </a:p>
          <a:p>
            <a:pPr marL="109728" indent="0">
              <a:buNone/>
            </a:pPr>
            <a:endParaRPr lang="en-US" altLang="ko-KR" sz="1800" dirty="0" smtClean="0"/>
          </a:p>
          <a:p>
            <a:pPr marL="109728" indent="0">
              <a:buNone/>
            </a:pP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8" y="3140968"/>
            <a:ext cx="8206308" cy="26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4285</TotalTime>
  <Words>4430</Words>
  <Application>Microsoft Office PowerPoint</Application>
  <PresentationFormat>화면 슬라이드 쇼(4:3)</PresentationFormat>
  <Paragraphs>1190</Paragraphs>
  <Slides>117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30" baseType="lpstr">
      <vt:lpstr>HY헤드라인M</vt:lpstr>
      <vt:lpstr>굴림</vt:lpstr>
      <vt:lpstr>돋움</vt:lpstr>
      <vt:lpstr>돋움체</vt:lpstr>
      <vt:lpstr>맑은 고딕</vt:lpstr>
      <vt:lpstr>Arial Black</vt:lpstr>
      <vt:lpstr>Lucida Sans Unicode</vt:lpstr>
      <vt:lpstr>Tahoma</vt:lpstr>
      <vt:lpstr>Verdana</vt:lpstr>
      <vt:lpstr>Wingdings</vt:lpstr>
      <vt:lpstr>Wingdings 2</vt:lpstr>
      <vt:lpstr>Wingdings 3</vt:lpstr>
      <vt:lpstr>광장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Select</vt:lpstr>
      <vt:lpstr>Select</vt:lpstr>
      <vt:lpstr>Select</vt:lpstr>
      <vt:lpstr>Select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함수 실습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그룹 함수 실습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dbs</dc:creator>
  <cp:lastModifiedBy>user1</cp:lastModifiedBy>
  <cp:revision>212</cp:revision>
  <dcterms:created xsi:type="dcterms:W3CDTF">2015-05-26T03:02:29Z</dcterms:created>
  <dcterms:modified xsi:type="dcterms:W3CDTF">2017-08-28T11:41:14Z</dcterms:modified>
</cp:coreProperties>
</file>